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0"/>
  </p:notesMasterIdLst>
  <p:handoutMasterIdLst>
    <p:handoutMasterId r:id="rId11"/>
  </p:handoutMasterIdLst>
  <p:sldIdLst>
    <p:sldId id="319" r:id="rId2"/>
    <p:sldId id="320" r:id="rId3"/>
    <p:sldId id="337" r:id="rId4"/>
    <p:sldId id="321" r:id="rId5"/>
    <p:sldId id="322" r:id="rId6"/>
    <p:sldId id="328" r:id="rId7"/>
    <p:sldId id="305" r:id="rId8"/>
    <p:sldId id="336" r:id="rId9"/>
  </p:sldIdLst>
  <p:sldSz cx="9144000" cy="6858000" type="screen4x3"/>
  <p:notesSz cx="6819900" cy="9918700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defRPr sz="1600" kern="1200">
        <a:solidFill>
          <a:srgbClr val="00009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defRPr sz="1600" kern="1200">
        <a:solidFill>
          <a:srgbClr val="00009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defRPr sz="1600" kern="1200">
        <a:solidFill>
          <a:srgbClr val="00009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defRPr sz="1600" kern="1200">
        <a:solidFill>
          <a:srgbClr val="00009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defRPr sz="1600" kern="1200">
        <a:solidFill>
          <a:srgbClr val="0000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CC99"/>
    <a:srgbClr val="FFCC00"/>
    <a:srgbClr val="0000CC"/>
    <a:srgbClr val="FFFFFF"/>
    <a:srgbClr val="CC0000"/>
    <a:srgbClr val="FF3300"/>
    <a:srgbClr val="FF6600"/>
    <a:srgbClr val="FF884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427" autoAdjust="0"/>
  </p:normalViewPr>
  <p:slideViewPr>
    <p:cSldViewPr>
      <p:cViewPr varScale="1">
        <p:scale>
          <a:sx n="112" d="100"/>
          <a:sy n="112" d="100"/>
        </p:scale>
        <p:origin x="7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000" y="-62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078" cy="49593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233" y="0"/>
            <a:ext cx="2955078" cy="49593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pPr>
              <a:defRPr/>
            </a:pPr>
            <a:fld id="{3E9B56F1-7F95-4B37-8335-6473B564D21F}" type="datetimeFigureOut">
              <a:rPr lang="en-GB"/>
              <a:pPr>
                <a:defRPr/>
              </a:pPr>
              <a:t>11/10/2019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1176"/>
            <a:ext cx="2955078" cy="49593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233" y="9421176"/>
            <a:ext cx="2955078" cy="49593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AF33DA73-9DD1-40F1-8F21-8696E93ABB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954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078" cy="495935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233" y="0"/>
            <a:ext cx="2955078" cy="495935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6D57B5A6-8013-4972-8066-800D087188C3}" type="datetimeFigureOut">
              <a:rPr lang="en-GB" smtClean="0"/>
              <a:pPr/>
              <a:t>11/10/2019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4538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0" tIns="45825" rIns="91650" bIns="4582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2310" y="4711383"/>
            <a:ext cx="5455284" cy="4463415"/>
          </a:xfrm>
          <a:prstGeom prst="rect">
            <a:avLst/>
          </a:prstGeom>
        </p:spPr>
        <p:txBody>
          <a:bodyPr vert="horz" lIns="91650" tIns="45825" rIns="91650" bIns="458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1176"/>
            <a:ext cx="2955078" cy="495935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233" y="9421176"/>
            <a:ext cx="2955078" cy="495935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1E6ADC6A-7435-4919-88FF-B54900E211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92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DC6A-7435-4919-88FF-B54900E2112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1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 descr="Gold bar"/>
          <p:cNvSpPr>
            <a:spLocks noChangeArrowheads="1"/>
          </p:cNvSpPr>
          <p:nvPr/>
        </p:nvSpPr>
        <p:spPr bwMode="auto">
          <a:xfrm>
            <a:off x="228600" y="1773238"/>
            <a:ext cx="2870200" cy="2016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8" descr="Orange bar"/>
          <p:cNvSpPr>
            <a:spLocks noChangeArrowheads="1"/>
          </p:cNvSpPr>
          <p:nvPr/>
        </p:nvSpPr>
        <p:spPr bwMode="auto">
          <a:xfrm>
            <a:off x="3098800" y="1773238"/>
            <a:ext cx="2870200" cy="2016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9" descr="Slate bar"/>
          <p:cNvSpPr>
            <a:spLocks noChangeArrowheads="1"/>
          </p:cNvSpPr>
          <p:nvPr/>
        </p:nvSpPr>
        <p:spPr bwMode="auto">
          <a:xfrm>
            <a:off x="5969000" y="1773238"/>
            <a:ext cx="2870200" cy="2016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8" name="Picture 11" descr="En te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450"/>
            <a:ext cx="730726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0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4FE29-FC86-4C9C-833F-973134CFA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30" y="6003797"/>
            <a:ext cx="894008" cy="71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07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3083A-384A-4A71-BE8E-FAB98D893F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61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00E59-AF97-433D-9796-31BB8AC4DB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10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31B1B-B665-43EE-8700-2FB6ED931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40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26A03-6513-4B78-A480-59C818369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81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16113"/>
            <a:ext cx="3924300" cy="421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916113"/>
            <a:ext cx="3925887" cy="421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8F6C7-5397-465F-827C-93B925419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98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B5315-9CB7-4FEA-979F-C633F0267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62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94A25-A1C3-41A4-936A-8E6045B818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55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11D5E-3AC6-4C49-8D1C-24B3D7FB1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74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951A3-D611-4094-9092-05C069741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27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8A301-FD44-40E1-948C-37611BFD2E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39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16113"/>
            <a:ext cx="8002587" cy="421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9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9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93F9FF0-5F18-4335-BAA3-3543C8EA94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98488" y="1773238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3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34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600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36" name="Picture 13" descr="En tet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450"/>
            <a:ext cx="730726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30" y="6003797"/>
            <a:ext cx="894008" cy="71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cri@coe.int" TargetMode="External"/><Relationship Id="rId2" Type="http://schemas.openxmlformats.org/officeDocument/2006/relationships/hyperlink" Target="http://www.coe.int/t/dghl/monitoring/ecri/default_en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coe.int/" TargetMode="External"/><Relationship Id="rId4" Type="http://schemas.openxmlformats.org/officeDocument/2006/relationships/hyperlink" Target="mailto:wolfram.bechtel@coe.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134350" cy="1944687"/>
          </a:xfrm>
        </p:spPr>
        <p:txBody>
          <a:bodyPr/>
          <a:lstStyle/>
          <a:p>
            <a:pPr eaLnBrk="1" hangingPunct="1"/>
            <a:br>
              <a:rPr lang="en-GB" altLang="en-US" sz="7100" b="1" dirty="0">
                <a:latin typeface="Times" pitchFamily="18" charset="0"/>
              </a:rPr>
            </a:br>
            <a:br>
              <a:rPr lang="en-GB" altLang="en-US" sz="7100" b="1" dirty="0">
                <a:latin typeface="Times" pitchFamily="18" charset="0"/>
              </a:rPr>
            </a:br>
            <a:br>
              <a:rPr lang="en-GB" altLang="en-US" sz="7100" b="1" dirty="0">
                <a:latin typeface="Times" pitchFamily="18" charset="0"/>
              </a:rPr>
            </a:br>
            <a:endParaRPr lang="en-GB" altLang="en-US" sz="7100" b="1" dirty="0">
              <a:latin typeface="Times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1481" y="2348880"/>
            <a:ext cx="5256212" cy="1656184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GB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European Commission </a:t>
            </a:r>
            <a:r>
              <a:rPr lang="en-GB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contre</a:t>
            </a:r>
            <a:r>
              <a:rPr lang="en-GB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le racism et </a:t>
            </a:r>
            <a:r>
              <a:rPr lang="en-GB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l’intolérance</a:t>
            </a:r>
            <a:r>
              <a:rPr lang="en-GB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(ECRI)</a:t>
            </a:r>
          </a:p>
          <a:p>
            <a:pPr algn="l"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fr-FR" altLang="en-US" sz="1800" dirty="0">
                <a:solidFill>
                  <a:schemeClr val="tx1"/>
                </a:solidFill>
              </a:rPr>
              <a:t>Une instance de monitoring des droits de l’homme indépendant du Conseil de l’Europe dans le domaine de la lutte contre le racisme et l’intolérance</a:t>
            </a:r>
            <a:r>
              <a:rPr lang="en-GB" altLang="en-US" sz="1800" dirty="0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GB" altLang="en-U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1331913" y="5805488"/>
            <a:ext cx="5472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buChar char="p"/>
              <a:defRPr sz="28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2"/>
              </a:buClr>
              <a:buChar char="n"/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accent1"/>
              </a:buClr>
              <a:buSzPct val="65000"/>
              <a:buChar char="p"/>
              <a:defRPr sz="20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buChar char="§"/>
              <a:defRPr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tx2"/>
              </a:buClr>
              <a:buSzPct val="80000"/>
              <a:buChar char="§"/>
              <a:defRPr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1619250" y="5589588"/>
            <a:ext cx="540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buChar char="p"/>
              <a:defRPr sz="28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2"/>
              </a:buClr>
              <a:buChar char="n"/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accent1"/>
              </a:buClr>
              <a:buSzPct val="65000"/>
              <a:buChar char="p"/>
              <a:defRPr sz="20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buChar char="§"/>
              <a:defRPr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tx2"/>
              </a:buClr>
              <a:buSzPct val="80000"/>
              <a:buChar char="§"/>
              <a:defRPr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690686" y="4653136"/>
            <a:ext cx="5689625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alt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sz="1800" b="1" dirty="0">
                <a:solidFill>
                  <a:srgbClr val="0000CC"/>
                </a:solidFill>
              </a:rPr>
              <a:t>Présentation à l’occasion de la Journée d’études « APPROCHE JURIDIQUE TRANSVERSALE DES DISCRIMINATIONS » le 12 octobre 2019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sz="1800" dirty="0">
              <a:solidFill>
                <a:schemeClr val="tx1"/>
              </a:solidFill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4" y="3212976"/>
            <a:ext cx="2305451" cy="129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5FF0A39-EA33-433F-8EE9-7889EC246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02" y="5874888"/>
            <a:ext cx="3800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5A96C3-3732-4153-8B0B-558AF9021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6044" y="1361356"/>
            <a:ext cx="34861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9" y="1866256"/>
            <a:ext cx="6624736" cy="42148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fr-FR" altLang="en-US" sz="1600" dirty="0">
                <a:cs typeface="Arial" charset="0"/>
              </a:rPr>
              <a:t>Créé en </a:t>
            </a:r>
            <a:r>
              <a:rPr lang="fr-FR" altLang="en-US" sz="1600" b="1" dirty="0">
                <a:cs typeface="Arial" charset="0"/>
              </a:rPr>
              <a:t>1993</a:t>
            </a:r>
            <a:r>
              <a:rPr lang="fr-FR" altLang="en-US" sz="1600" dirty="0">
                <a:cs typeface="Arial" charset="0"/>
              </a:rPr>
              <a:t> en tant qu’instance indépendante de monitoring des droits de l'homme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fr-FR" altLang="en-US" sz="1600" dirty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fr-FR" altLang="en-US" sz="1600" dirty="0">
                <a:cs typeface="Arial" charset="0"/>
              </a:rPr>
              <a:t>Spécialisée dans la lutte contre le </a:t>
            </a:r>
            <a:r>
              <a:rPr lang="fr-FR" altLang="en-US" sz="1600" b="1" dirty="0">
                <a:cs typeface="Arial" charset="0"/>
              </a:rPr>
              <a:t>racisme, la xénophobie, l'antisémitisme</a:t>
            </a:r>
            <a:r>
              <a:rPr lang="fr-FR" altLang="en-US" sz="1600" dirty="0">
                <a:cs typeface="Arial" charset="0"/>
              </a:rPr>
              <a:t> et </a:t>
            </a:r>
            <a:r>
              <a:rPr lang="fr-FR" altLang="en-US" sz="1600" b="1" dirty="0">
                <a:cs typeface="Arial" charset="0"/>
              </a:rPr>
              <a:t>l'intolérance</a:t>
            </a:r>
            <a:r>
              <a:rPr lang="fr-FR" altLang="en-US" sz="1600" dirty="0">
                <a:cs typeface="Arial" charset="0"/>
              </a:rPr>
              <a:t>    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fr-FR" altLang="en-US" sz="1600" dirty="0">
                <a:cs typeface="Arial" charset="0"/>
              </a:rPr>
              <a:t>      également envers les </a:t>
            </a:r>
            <a:r>
              <a:rPr lang="fr-FR" altLang="en-US" sz="1600" b="1" dirty="0">
                <a:cs typeface="Arial" charset="0"/>
              </a:rPr>
              <a:t>personnes LGBTI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fr-FR" altLang="en-US" sz="1600" dirty="0"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fr-FR" altLang="en-US" sz="1600" b="1" dirty="0">
                <a:cs typeface="Arial" charset="0"/>
              </a:rPr>
              <a:t>Un membre indépendant</a:t>
            </a:r>
            <a:r>
              <a:rPr lang="fr-FR" altLang="en-US" sz="1600" dirty="0">
                <a:cs typeface="Arial" charset="0"/>
              </a:rPr>
              <a:t> pour </a:t>
            </a:r>
            <a:r>
              <a:rPr lang="fr-FR" altLang="en-US" sz="1600" b="1" dirty="0">
                <a:cs typeface="Arial" charset="0"/>
              </a:rPr>
              <a:t>chaque Etat membre </a:t>
            </a:r>
            <a:r>
              <a:rPr lang="fr-FR" altLang="en-US" sz="1600" dirty="0">
                <a:cs typeface="Arial" charset="0"/>
              </a:rPr>
              <a:t>du Conseil de l'Europe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fr-FR" altLang="en-US" sz="1600" dirty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fr-FR" altLang="en-US" sz="1600" dirty="0">
                <a:cs typeface="Arial" charset="0"/>
              </a:rPr>
              <a:t>Fondé sur la </a:t>
            </a:r>
            <a:r>
              <a:rPr lang="fr-FR" altLang="en-US" sz="1600" b="1" dirty="0">
                <a:cs typeface="Arial" charset="0"/>
              </a:rPr>
              <a:t>Convention européenne des droits de l'homme</a:t>
            </a:r>
            <a:r>
              <a:rPr lang="fr-FR" altLang="en-US" sz="1600" dirty="0">
                <a:cs typeface="Arial" charset="0"/>
              </a:rPr>
              <a:t>, ses </a:t>
            </a:r>
            <a:r>
              <a:rPr lang="fr-FR" altLang="en-US" sz="1600" b="1" dirty="0">
                <a:cs typeface="Arial" charset="0"/>
              </a:rPr>
              <a:t>protocoles additionnels </a:t>
            </a:r>
            <a:r>
              <a:rPr lang="fr-FR" altLang="en-US" sz="1600" dirty="0">
                <a:cs typeface="Arial" charset="0"/>
              </a:rPr>
              <a:t>et la </a:t>
            </a:r>
            <a:r>
              <a:rPr lang="fr-FR" altLang="en-US" sz="1600" b="1" dirty="0">
                <a:cs typeface="Arial" charset="0"/>
              </a:rPr>
              <a:t>jurisprudence</a:t>
            </a:r>
            <a:r>
              <a:rPr lang="fr-FR" altLang="en-US" sz="1600" dirty="0">
                <a:cs typeface="Arial" charset="0"/>
              </a:rPr>
              <a:t> y afférente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fr-FR" altLang="en-US" sz="1600" dirty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fr-FR" altLang="en-US" sz="1600" dirty="0">
                <a:cs typeface="Arial" charset="0"/>
              </a:rPr>
              <a:t>Couvre toutes les mesures nécessaires pour </a:t>
            </a:r>
            <a:r>
              <a:rPr lang="fr-FR" altLang="en-US" sz="1600" b="1" dirty="0">
                <a:cs typeface="Arial" charset="0"/>
              </a:rPr>
              <a:t>lutter contre la discrimination </a:t>
            </a:r>
            <a:r>
              <a:rPr lang="fr-FR" altLang="en-US" sz="1600" dirty="0">
                <a:cs typeface="Arial" charset="0"/>
              </a:rPr>
              <a:t>dont sont victimes des personnes ou des groupes de personnes.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fr-FR" altLang="en-US" sz="1400" dirty="0">
                <a:cs typeface="Arial" charset="0"/>
              </a:rPr>
              <a:t>pour des motifs tels que la </a:t>
            </a:r>
            <a:r>
              <a:rPr lang="fr-FR" altLang="en-US" sz="1400" b="1" dirty="0">
                <a:cs typeface="Arial" charset="0"/>
              </a:rPr>
              <a:t>"race", l'origine nationale/ethnique, la couleur, la citoyenneté, la religion</a:t>
            </a:r>
            <a:r>
              <a:rPr lang="fr-FR" altLang="en-US" sz="1400" dirty="0">
                <a:cs typeface="Arial" charset="0"/>
              </a:rPr>
              <a:t> et la </a:t>
            </a:r>
            <a:r>
              <a:rPr lang="fr-FR" altLang="en-US" sz="1400" b="1" dirty="0">
                <a:cs typeface="Arial" charset="0"/>
              </a:rPr>
              <a:t>langue</a:t>
            </a:r>
            <a:r>
              <a:rPr lang="fr-FR" altLang="en-US" sz="1400" dirty="0">
                <a:cs typeface="Arial" charset="0"/>
              </a:rPr>
              <a:t> (discrimination raciale) et l'intolérance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fr-FR" altLang="en-US" sz="1400" b="1" dirty="0">
                <a:cs typeface="Arial" charset="0"/>
              </a:rPr>
              <a:t>Orientation sexuelle </a:t>
            </a:r>
            <a:r>
              <a:rPr lang="fr-FR" altLang="en-US" sz="1400" dirty="0">
                <a:cs typeface="Arial" charset="0"/>
              </a:rPr>
              <a:t>et </a:t>
            </a:r>
            <a:r>
              <a:rPr lang="fr-FR" altLang="en-US" sz="1400" b="1" dirty="0">
                <a:cs typeface="Arial" charset="0"/>
              </a:rPr>
              <a:t>identité de genre </a:t>
            </a:r>
            <a:r>
              <a:rPr lang="fr-FR" altLang="en-US" sz="1400" dirty="0">
                <a:cs typeface="Arial" charset="0"/>
              </a:rPr>
              <a:t>(couvertes par l'intolérance)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fr-FR" altLang="en-US" sz="1200" dirty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altLang="en-US" sz="1600" dirty="0">
                <a:cs typeface="Arial" charset="0"/>
              </a:rPr>
              <a:t> </a:t>
            </a:r>
            <a:endParaRPr lang="en-GB" altLang="en-US" sz="32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4096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5F311B-444E-4DAC-94C7-E3FA584CC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044" y="1361356"/>
            <a:ext cx="34861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3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988840"/>
            <a:ext cx="6764288" cy="824210"/>
          </a:xfrm>
        </p:spPr>
        <p:txBody>
          <a:bodyPr/>
          <a:lstStyle/>
          <a:p>
            <a:r>
              <a:rPr lang="de-DE" sz="2400" b="1" dirty="0" err="1">
                <a:solidFill>
                  <a:srgbClr val="000099"/>
                </a:solidFill>
                <a:latin typeface="+mn-lt"/>
              </a:rPr>
              <a:t>CdE</a:t>
            </a:r>
            <a:r>
              <a:rPr lang="de-DE" sz="2400" b="1" dirty="0">
                <a:solidFill>
                  <a:srgbClr val="000099"/>
                </a:solidFill>
                <a:latin typeface="+mn-lt"/>
              </a:rPr>
              <a:t> – </a:t>
            </a:r>
            <a:r>
              <a:rPr lang="de-DE" sz="2400" b="1" dirty="0" err="1">
                <a:solidFill>
                  <a:srgbClr val="000099"/>
                </a:solidFill>
                <a:latin typeface="+mn-lt"/>
              </a:rPr>
              <a:t>trois</a:t>
            </a:r>
            <a:r>
              <a:rPr lang="de-DE" sz="24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000099"/>
                </a:solidFill>
                <a:latin typeface="+mn-lt"/>
              </a:rPr>
              <a:t>axes</a:t>
            </a:r>
            <a:r>
              <a:rPr lang="de-DE" sz="2400" b="1" dirty="0">
                <a:solidFill>
                  <a:srgbClr val="000099"/>
                </a:solidFill>
                <a:latin typeface="+mn-lt"/>
              </a:rPr>
              <a:t> de </a:t>
            </a:r>
            <a:r>
              <a:rPr lang="de-DE" sz="2400" b="1" dirty="0" err="1">
                <a:solidFill>
                  <a:srgbClr val="000099"/>
                </a:solidFill>
                <a:latin typeface="+mn-lt"/>
              </a:rPr>
              <a:t>travail</a:t>
            </a:r>
            <a:endParaRPr lang="en-GB" sz="24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140968"/>
            <a:ext cx="6480720" cy="2967062"/>
          </a:xfrm>
        </p:spPr>
        <p:txBody>
          <a:bodyPr/>
          <a:lstStyle/>
          <a:p>
            <a:pPr marL="571500" indent="-571500" algn="l" eaLnBrk="1" hangingPunct="1">
              <a:buFont typeface="+mj-lt"/>
              <a:buAutoNum type="arabicPeriod"/>
            </a:pPr>
            <a:endParaRPr lang="en-GB" altLang="en-US" sz="1600" b="1" i="1" dirty="0">
              <a:cs typeface="Arial" charset="0"/>
            </a:endParaRPr>
          </a:p>
          <a:p>
            <a:endParaRPr lang="en-GB" sz="3600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24499"/>
            <a:ext cx="99660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903" y="2928692"/>
            <a:ext cx="996608" cy="91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57" y="4415179"/>
            <a:ext cx="996607" cy="77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4189032-93B0-40A4-8077-3C9C59F08079}"/>
              </a:ext>
            </a:extLst>
          </p:cNvPr>
          <p:cNvSpPr/>
          <p:nvPr/>
        </p:nvSpPr>
        <p:spPr bwMode="auto">
          <a:xfrm>
            <a:off x="2411760" y="3688395"/>
            <a:ext cx="2304256" cy="1872208"/>
          </a:xfrm>
          <a:prstGeom prst="triangle">
            <a:avLst/>
          </a:prstGeo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0099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fr-FR" sz="16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75DADC-80AD-4D28-A94C-46FACB3A9D07}"/>
              </a:ext>
            </a:extLst>
          </p:cNvPr>
          <p:cNvSpPr txBox="1"/>
          <p:nvPr/>
        </p:nvSpPr>
        <p:spPr>
          <a:xfrm>
            <a:off x="1331640" y="2924944"/>
            <a:ext cx="4536504" cy="74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Elaboration de normes </a:t>
            </a:r>
          </a:p>
          <a:p>
            <a:pPr algn="ctr"/>
            <a:r>
              <a:rPr lang="fr-FR" sz="1200" dirty="0"/>
              <a:t>(220 traités contraignants après ratification, recommandations non-contraignantes)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964FDC-3987-4635-BA44-44778A5EF6B8}"/>
              </a:ext>
            </a:extLst>
          </p:cNvPr>
          <p:cNvSpPr txBox="1"/>
          <p:nvPr/>
        </p:nvSpPr>
        <p:spPr>
          <a:xfrm>
            <a:off x="5040052" y="5224674"/>
            <a:ext cx="2448272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Evaluation/monitoring </a:t>
            </a:r>
          </a:p>
          <a:p>
            <a:r>
              <a:rPr lang="fr-FR" sz="1200" dirty="0"/>
              <a:t>(application des normes)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DB0C3E-A225-4D71-919E-BDA8092E8D67}"/>
              </a:ext>
            </a:extLst>
          </p:cNvPr>
          <p:cNvSpPr txBox="1"/>
          <p:nvPr/>
        </p:nvSpPr>
        <p:spPr>
          <a:xfrm>
            <a:off x="104423" y="5332457"/>
            <a:ext cx="2448272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Coopération</a:t>
            </a:r>
          </a:p>
          <a:p>
            <a:r>
              <a:rPr lang="fr-FR" sz="1200" dirty="0"/>
              <a:t>Implémentation des normes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210DD0-2C81-4054-8448-2E9F0EE0A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3204" y="2963766"/>
            <a:ext cx="1079086" cy="78645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6FFD033-55E1-4829-81D5-9BD5B4EC0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02" y="5874888"/>
            <a:ext cx="3800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B2DCC-1C6F-459C-A979-62C258F29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6044" y="1361356"/>
            <a:ext cx="34861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0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altLang="en-US" sz="1600" b="1" u="sng" dirty="0"/>
              <a:t>Article 14 de la </a:t>
            </a:r>
            <a:r>
              <a:rPr lang="fr-FR" altLang="en-US" sz="1600" b="1" u="sng" dirty="0"/>
              <a:t>Convention  européenne des droits de l’homme</a:t>
            </a:r>
            <a:endParaRPr lang="en-GB" altLang="en-US" sz="1600" b="1" u="sng" dirty="0"/>
          </a:p>
          <a:p>
            <a:pPr marL="0" indent="0">
              <a:buNone/>
            </a:pPr>
            <a:r>
              <a:rPr lang="fr-FR" altLang="en-US" sz="1600" b="1" dirty="0"/>
              <a:t>Interdiction de discrimination</a:t>
            </a:r>
          </a:p>
          <a:p>
            <a:pPr marL="0" indent="0">
              <a:buNone/>
            </a:pPr>
            <a:r>
              <a:rPr lang="fr-FR" altLang="en-US" sz="1600" dirty="0"/>
              <a:t>La jouissance des </a:t>
            </a:r>
            <a:r>
              <a:rPr lang="fr-FR" altLang="en-US" sz="1600" b="1" dirty="0"/>
              <a:t>droits et libertés reconnus dans la présente </a:t>
            </a:r>
            <a:r>
              <a:rPr lang="fr-FR" altLang="en-US" sz="1600" dirty="0"/>
              <a:t>Convention doit être assurée, sans distinction aucune, </a:t>
            </a:r>
            <a:r>
              <a:rPr lang="fr-FR" altLang="en-US" sz="1600" b="1" dirty="0"/>
              <a:t>fondée notamment sur </a:t>
            </a:r>
            <a:r>
              <a:rPr lang="fr-FR" altLang="en-US" sz="1600" dirty="0"/>
              <a:t>le sexe, la race, la couleur, la langue, la religion, les opinions politiques ou toutes autres opinions, l’origine</a:t>
            </a:r>
          </a:p>
          <a:p>
            <a:pPr marL="0" indent="0">
              <a:buNone/>
            </a:pPr>
            <a:r>
              <a:rPr lang="fr-FR" altLang="en-US" sz="1600" dirty="0"/>
              <a:t>nationale ou sociale, l’appartenance à une minorité nationale, la fortune, la naissance ou toute autre situation.</a:t>
            </a:r>
          </a:p>
          <a:p>
            <a:pPr marL="0" indent="0">
              <a:buNone/>
            </a:pPr>
            <a:endParaRPr lang="de-DE" altLang="en-US" sz="1600" dirty="0"/>
          </a:p>
          <a:p>
            <a:pPr marL="0" indent="0">
              <a:buNone/>
            </a:pPr>
            <a:endParaRPr lang="de-DE" altLang="en-US" sz="1400" b="1" i="1" u="sng" dirty="0"/>
          </a:p>
          <a:p>
            <a:pPr marL="0" indent="0">
              <a:buNone/>
            </a:pPr>
            <a:endParaRPr lang="de-DE" altLang="en-US" sz="1400" b="1" i="1" u="sng" dirty="0"/>
          </a:p>
          <a:p>
            <a:pPr marL="0" indent="0">
              <a:buNone/>
            </a:pPr>
            <a:r>
              <a:rPr lang="de-DE" altLang="en-US" sz="1400" b="1" u="sng" dirty="0" err="1"/>
              <a:t>Accès</a:t>
            </a:r>
            <a:r>
              <a:rPr lang="de-DE" altLang="en-US" sz="1400" b="1" u="sng" dirty="0"/>
              <a:t> à la Cour </a:t>
            </a:r>
            <a:r>
              <a:rPr lang="de-DE" altLang="en-US" sz="1400" b="1" u="sng" dirty="0" err="1"/>
              <a:t>Européene</a:t>
            </a:r>
            <a:r>
              <a:rPr lang="de-DE" altLang="en-US" sz="1400" b="1" u="sng" dirty="0"/>
              <a:t> des Droits de </a:t>
            </a:r>
            <a:r>
              <a:rPr lang="de-DE" altLang="en-US" sz="1400" b="1" u="sng" dirty="0" err="1"/>
              <a:t>l‘Homme</a:t>
            </a:r>
            <a:endParaRPr lang="de-DE" altLang="en-US" sz="1400" b="1" u="sng" dirty="0"/>
          </a:p>
          <a:p>
            <a:pPr marL="0" indent="0">
              <a:buNone/>
            </a:pPr>
            <a:endParaRPr lang="de-DE" altLang="en-US" sz="1400" b="1" i="1" u="sng" dirty="0"/>
          </a:p>
          <a:p>
            <a:pPr marL="0" indent="0">
              <a:buNone/>
            </a:pPr>
            <a:endParaRPr lang="de-DE" altLang="en-US" sz="1400" b="1" i="1" u="sng" dirty="0"/>
          </a:p>
          <a:p>
            <a:pPr marL="0" indent="0">
              <a:buNone/>
            </a:pPr>
            <a:r>
              <a:rPr lang="de-DE" altLang="en-US" sz="1400" b="1" i="1" u="sng" dirty="0" err="1"/>
              <a:t>Article</a:t>
            </a:r>
            <a:r>
              <a:rPr lang="de-DE" altLang="en-US" sz="1400" b="1" i="1" u="sng" dirty="0"/>
              <a:t> 1 du </a:t>
            </a:r>
            <a:r>
              <a:rPr lang="de-DE" altLang="en-US" sz="1400" b="1" i="1" u="sng" dirty="0" err="1"/>
              <a:t>Protocole</a:t>
            </a:r>
            <a:r>
              <a:rPr lang="de-DE" altLang="en-US" sz="1400" b="1" i="1" u="sng" dirty="0"/>
              <a:t> n° 12 à la Convention</a:t>
            </a:r>
          </a:p>
          <a:p>
            <a:pPr marL="0" indent="0">
              <a:buNone/>
            </a:pPr>
            <a:r>
              <a:rPr lang="fr-FR" altLang="en-US" sz="1400" i="1" dirty="0"/>
              <a:t>Interdiction générale de la discrimination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E08A06-5486-4168-89BB-5B397A644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645024"/>
            <a:ext cx="3274234" cy="2180094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92DA955-B3F6-4C05-A0FB-7C2A4BF5F6F5}"/>
              </a:ext>
            </a:extLst>
          </p:cNvPr>
          <p:cNvSpPr/>
          <p:nvPr/>
        </p:nvSpPr>
        <p:spPr bwMode="auto">
          <a:xfrm>
            <a:off x="755576" y="4149080"/>
            <a:ext cx="504056" cy="360040"/>
          </a:xfrm>
          <a:prstGeom prst="rightArrow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fr-FR" sz="16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highlight>
                <a:srgbClr val="0000FF"/>
              </a:highlight>
              <a:latin typeface="Arial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3E06903-4351-4647-B0EC-AA1D6904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02" y="5874888"/>
            <a:ext cx="3800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ABB902-15CE-493A-8FE1-1E8279858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044" y="1361356"/>
            <a:ext cx="34861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5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824210"/>
          </a:xfrm>
        </p:spPr>
        <p:txBody>
          <a:bodyPr/>
          <a:lstStyle/>
          <a:p>
            <a:r>
              <a:rPr lang="fr-FR" sz="2400" b="1" dirty="0">
                <a:solidFill>
                  <a:srgbClr val="000099"/>
                </a:solidFill>
                <a:latin typeface="+mn-lt"/>
              </a:rPr>
              <a:t>Autres textes internationaux importants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140968"/>
            <a:ext cx="6480720" cy="2967062"/>
          </a:xfrm>
        </p:spPr>
        <p:txBody>
          <a:bodyPr/>
          <a:lstStyle/>
          <a:p>
            <a:pPr marL="571500" indent="-571500" algn="l" eaLnBrk="1" hangingPunct="1">
              <a:buFont typeface="+mj-lt"/>
              <a:buAutoNum type="arabicPeriod"/>
            </a:pPr>
            <a:endParaRPr lang="en-GB" altLang="en-US" sz="1600" b="1" i="1" dirty="0">
              <a:cs typeface="Arial" charset="0"/>
            </a:endParaRPr>
          </a:p>
          <a:p>
            <a:pPr marL="571500" indent="-571500" algn="l" eaLnBrk="1" hangingPunct="1">
              <a:buFont typeface="+mj-lt"/>
              <a:buAutoNum type="arabicPeriod"/>
            </a:pPr>
            <a:r>
              <a:rPr lang="fr-FR" altLang="en-US" sz="1600" b="1" i="1" dirty="0">
                <a:cs typeface="Arial" charset="0"/>
              </a:rPr>
              <a:t>Convention internationale sur l'élimination de toutes  les formes de discrimination raciale des Nations Unies </a:t>
            </a:r>
          </a:p>
          <a:p>
            <a:pPr marL="914400" lvl="1" indent="-171450" eaLnBrk="1" hangingPunct="1"/>
            <a:r>
              <a:rPr lang="fr-FR" altLang="en-US" sz="1400" dirty="0">
                <a:cs typeface="Arial" charset="0"/>
              </a:rPr>
              <a:t>La France a fait la déclaration selon l’article 14 qui ouvre l’accès à la procédure de présentation de plaintes individuelles pour violation de la convention par un Etat partie. </a:t>
            </a:r>
          </a:p>
          <a:p>
            <a:pPr marL="914400" lvl="1" indent="-171450" eaLnBrk="1" hangingPunct="1"/>
            <a:endParaRPr lang="fr-FR" altLang="en-US" sz="1000" dirty="0">
              <a:cs typeface="Arial" charset="0"/>
            </a:endParaRPr>
          </a:p>
          <a:p>
            <a:pPr marL="571500" indent="-571500" algn="l" eaLnBrk="1" hangingPunct="1">
              <a:buFont typeface="+mj-lt"/>
              <a:buAutoNum type="arabicPeriod"/>
            </a:pPr>
            <a:r>
              <a:rPr lang="en-GB" altLang="en-US" sz="1600" b="1" i="1" dirty="0" err="1">
                <a:cs typeface="Arial" charset="0"/>
              </a:rPr>
              <a:t>Charte</a:t>
            </a:r>
            <a:r>
              <a:rPr lang="en-GB" altLang="en-US" sz="1600" b="1" i="1" dirty="0">
                <a:cs typeface="Arial" charset="0"/>
              </a:rPr>
              <a:t> </a:t>
            </a:r>
            <a:r>
              <a:rPr lang="en-GB" altLang="en-US" sz="1600" b="1" i="1" dirty="0" err="1">
                <a:cs typeface="Arial" charset="0"/>
              </a:rPr>
              <a:t>sociale</a:t>
            </a:r>
            <a:r>
              <a:rPr lang="en-GB" altLang="en-US" sz="1600" b="1" i="1" dirty="0">
                <a:cs typeface="Arial" charset="0"/>
              </a:rPr>
              <a:t> </a:t>
            </a:r>
            <a:r>
              <a:rPr lang="en-GB" altLang="en-US" sz="1600" b="1" i="1" dirty="0" err="1">
                <a:cs typeface="Arial" charset="0"/>
              </a:rPr>
              <a:t>européenne</a:t>
            </a:r>
            <a:r>
              <a:rPr lang="en-GB" altLang="en-US" sz="1600" b="1" i="1" dirty="0">
                <a:cs typeface="Arial" charset="0"/>
              </a:rPr>
              <a:t> </a:t>
            </a:r>
            <a:r>
              <a:rPr lang="en-GB" altLang="en-US" sz="1600" b="1" i="1" dirty="0" err="1">
                <a:cs typeface="Arial" charset="0"/>
              </a:rPr>
              <a:t>révisée</a:t>
            </a:r>
            <a:endParaRPr lang="en-GB" altLang="en-US" sz="1600" dirty="0">
              <a:cs typeface="Arial" charset="0"/>
            </a:endParaRPr>
          </a:p>
          <a:p>
            <a:pPr marL="914400" lvl="1" indent="-171450" eaLnBrk="1" hangingPunct="1"/>
            <a:r>
              <a:rPr lang="fr-FR" altLang="en-US" sz="1400" dirty="0">
                <a:cs typeface="Arial" charset="0"/>
              </a:rPr>
              <a:t>Une procédure de réclamations collectives a été mise en place par le Protocole additionnel, adopté en 1995.</a:t>
            </a:r>
          </a:p>
          <a:p>
            <a:pPr marL="914400" lvl="1" indent="-171450" eaLnBrk="1" hangingPunct="1"/>
            <a:endParaRPr lang="en-GB" altLang="en-US" sz="1000" dirty="0">
              <a:cs typeface="Arial" charset="0"/>
            </a:endParaRPr>
          </a:p>
          <a:p>
            <a:pPr marL="571500" indent="-571500" algn="l" eaLnBrk="1" hangingPunct="1">
              <a:buFont typeface="+mj-lt"/>
              <a:buAutoNum type="arabicPeriod"/>
            </a:pPr>
            <a:r>
              <a:rPr lang="en-GB" altLang="en-US" sz="1600" b="1" i="1" dirty="0">
                <a:cs typeface="Arial" charset="0"/>
              </a:rPr>
              <a:t>Directives de </a:t>
            </a:r>
            <a:r>
              <a:rPr lang="en-GB" altLang="en-US" sz="1600" b="1" i="1" dirty="0" err="1">
                <a:cs typeface="Arial" charset="0"/>
              </a:rPr>
              <a:t>l’Unition</a:t>
            </a:r>
            <a:r>
              <a:rPr lang="en-GB" altLang="en-US" sz="1600" b="1" i="1" dirty="0">
                <a:cs typeface="Arial" charset="0"/>
              </a:rPr>
              <a:t> </a:t>
            </a:r>
            <a:r>
              <a:rPr lang="en-GB" altLang="en-US" sz="1600" b="1" i="1" dirty="0" err="1">
                <a:cs typeface="Arial" charset="0"/>
              </a:rPr>
              <a:t>Européenne</a:t>
            </a:r>
            <a:endParaRPr lang="en-GB" altLang="en-US" sz="1600" dirty="0">
              <a:cs typeface="Arial" charset="0"/>
            </a:endParaRPr>
          </a:p>
          <a:p>
            <a:endParaRPr lang="en-GB" sz="3600" b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449" y="3782042"/>
            <a:ext cx="996608" cy="91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4836814"/>
            <a:ext cx="996607" cy="77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3E57BB-0FAE-4795-A4EB-187F7CACF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5" y="3068960"/>
            <a:ext cx="1061258" cy="61441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8FCFC9-DDDE-4D82-8DEC-3AC050FE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02" y="5874888"/>
            <a:ext cx="3800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3D69B5-0CFC-4D84-A966-781F78A65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6044" y="1361356"/>
            <a:ext cx="34861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2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2"/>
            <a:ext cx="7920235" cy="3961159"/>
          </a:xfrm>
        </p:spPr>
        <p:txBody>
          <a:bodyPr/>
          <a:lstStyle/>
          <a:p>
            <a:pPr marL="0" indent="0" algn="ctr" eaLnBrk="1" hangingPunct="1">
              <a:buClr>
                <a:srgbClr val="FFCC00"/>
              </a:buClr>
              <a:buNone/>
            </a:pPr>
            <a:r>
              <a:rPr lang="fr-FR" altLang="en-US" sz="2400" b="1" dirty="0">
                <a:cs typeface="Arial" charset="0"/>
              </a:rPr>
              <a:t>Approche juridique à la discrimination</a:t>
            </a:r>
          </a:p>
          <a:p>
            <a:pPr marL="0" indent="0" algn="ctr" eaLnBrk="1" hangingPunct="1">
              <a:buNone/>
              <a:defRPr/>
            </a:pPr>
            <a:r>
              <a:rPr lang="fr-FR" altLang="en-US" sz="1600" b="1" dirty="0">
                <a:cs typeface="Arial" charset="0"/>
              </a:rPr>
              <a:t>Recommandation de politique Générale n° 7 de l’ECRI</a:t>
            </a:r>
          </a:p>
          <a:p>
            <a:pPr marL="0" indent="0" algn="ctr" eaLnBrk="1" hangingPunct="1">
              <a:buNone/>
              <a:defRPr/>
            </a:pPr>
            <a:endParaRPr lang="fr-FR" altLang="en-US" sz="1600" b="1" dirty="0">
              <a:cs typeface="Arial" charset="0"/>
            </a:endParaRPr>
          </a:p>
          <a:p>
            <a:pPr marL="933450" lvl="1" indent="-533400" eaLnBrk="1" hangingPunct="1">
              <a:defRPr/>
            </a:pPr>
            <a:r>
              <a:rPr lang="fr-FR" altLang="en-US" sz="1600" dirty="0">
                <a:cs typeface="Arial" charset="0"/>
              </a:rPr>
              <a:t>Législation anti-discrimination doit couvrir le secteur privé et public</a:t>
            </a:r>
          </a:p>
          <a:p>
            <a:pPr marL="933450" lvl="1" indent="-533400" eaLnBrk="1" hangingPunct="1">
              <a:defRPr/>
            </a:pPr>
            <a:r>
              <a:rPr lang="fr-FR" altLang="en-US" sz="1600" dirty="0">
                <a:cs typeface="Arial" charset="0"/>
              </a:rPr>
              <a:t>Partage de la charge de preuve</a:t>
            </a:r>
          </a:p>
          <a:p>
            <a:pPr marL="933450" lvl="1" indent="-533400" eaLnBrk="1" hangingPunct="1">
              <a:defRPr/>
            </a:pPr>
            <a:r>
              <a:rPr lang="fr-FR" altLang="en-US" sz="1600" dirty="0">
                <a:cs typeface="Arial" charset="0"/>
              </a:rPr>
              <a:t>Il doit y avoir un système de sanctions efficaces qui inclut le versement aux victimes d’indemnités pour les dommages matériels et moraux</a:t>
            </a:r>
          </a:p>
          <a:p>
            <a:pPr marL="933450" lvl="1" indent="-533400" eaLnBrk="1" hangingPunct="1">
              <a:defRPr/>
            </a:pPr>
            <a:r>
              <a:rPr lang="fr-FR" altLang="en-US" sz="1600" dirty="0">
                <a:cs typeface="Arial" charset="0"/>
              </a:rPr>
              <a:t>Existence d’un organisme de promotion de l’égalité – en France le Défenseur des Droits </a:t>
            </a:r>
          </a:p>
          <a:p>
            <a:pPr marL="933450" lvl="1" indent="-533400" eaLnBrk="1" hangingPunct="1">
              <a:defRPr/>
            </a:pPr>
            <a:r>
              <a:rPr lang="fr-FR" altLang="en-US" sz="1600" dirty="0">
                <a:cs typeface="Arial" charset="0"/>
              </a:rPr>
              <a:t>Possibilité de médiation </a:t>
            </a:r>
          </a:p>
          <a:p>
            <a:pPr marL="933450" lvl="1" indent="-533400" eaLnBrk="1" hangingPunct="1">
              <a:defRPr/>
            </a:pPr>
            <a:r>
              <a:rPr lang="fr-FR" altLang="en-US" sz="1600" dirty="0">
                <a:cs typeface="Arial" charset="0"/>
              </a:rPr>
              <a:t>Obligation positive des autorités publiques de promouvoir l’égalité</a:t>
            </a:r>
            <a:endParaRPr lang="fr-FR" altLang="en-US" sz="1200" dirty="0">
              <a:cs typeface="Arial" charset="0"/>
            </a:endParaRPr>
          </a:p>
          <a:p>
            <a:pPr marL="933450" lvl="1" indent="-533400" eaLnBrk="1" hangingPunct="1">
              <a:defRPr/>
            </a:pPr>
            <a:r>
              <a:rPr lang="fr-FR" altLang="en-US" sz="1600" dirty="0">
                <a:cs typeface="Arial" charset="0"/>
              </a:rPr>
              <a:t>Règles pour prévenir et combattre le discours de haine, y compris sur l’internet (loi Avila)</a:t>
            </a:r>
            <a:endParaRPr lang="fr-FR" altLang="en-US" sz="1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A62B95-C20B-43CD-80EC-CB75D85C0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02" y="5874888"/>
            <a:ext cx="3800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9863AE-4000-408B-9340-9526678B2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044" y="1361356"/>
            <a:ext cx="34861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0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824210"/>
          </a:xfrm>
        </p:spPr>
        <p:txBody>
          <a:bodyPr/>
          <a:lstStyle/>
          <a:p>
            <a:r>
              <a:rPr lang="en-GB" sz="2400" b="1" dirty="0">
                <a:solidFill>
                  <a:srgbClr val="000099"/>
                </a:solidFill>
                <a:latin typeface="+mn-lt"/>
              </a:rPr>
              <a:t>Recommendations </a:t>
            </a:r>
            <a:r>
              <a:rPr lang="fr-FR" sz="2400" b="1" dirty="0">
                <a:solidFill>
                  <a:srgbClr val="000099"/>
                </a:solidFill>
                <a:latin typeface="+mn-lt"/>
              </a:rPr>
              <a:t>adressées à </a:t>
            </a:r>
            <a:r>
              <a:rPr lang="en-GB" sz="2400" b="1" dirty="0">
                <a:solidFill>
                  <a:srgbClr val="000099"/>
                </a:solidFill>
                <a:latin typeface="+mn-lt"/>
              </a:rPr>
              <a:t>la France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852936"/>
            <a:ext cx="8352928" cy="3039070"/>
          </a:xfrm>
        </p:spPr>
        <p:txBody>
          <a:bodyPr/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fr-FR" sz="1600" dirty="0"/>
              <a:t>Modifications dans la </a:t>
            </a:r>
            <a:r>
              <a:rPr lang="fr-FR" sz="1600" b="1" dirty="0"/>
              <a:t>législation</a:t>
            </a:r>
            <a:r>
              <a:rPr lang="fr-FR" sz="1600" dirty="0"/>
              <a:t> (§§ 2, 10, 15 et 17)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1600" dirty="0"/>
              <a:t>Harmoniser procédures d’enquêtes sur le </a:t>
            </a:r>
            <a:r>
              <a:rPr lang="fr-FR" sz="1600" b="1" dirty="0"/>
              <a:t>discours de haine </a:t>
            </a:r>
            <a:r>
              <a:rPr lang="fr-FR" sz="1600" dirty="0"/>
              <a:t>et formation (§ 31)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1600" b="1" dirty="0"/>
              <a:t>Revoir curricula </a:t>
            </a:r>
            <a:r>
              <a:rPr lang="fr-FR" sz="1600" dirty="0"/>
              <a:t>concernant questions en lien avec religions, convictions et incidence de l’immigration (§ 44)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1600" dirty="0"/>
              <a:t>Etablir </a:t>
            </a:r>
            <a:r>
              <a:rPr lang="fr-FR" sz="1600" b="1" dirty="0"/>
              <a:t>partenariats avec société civile </a:t>
            </a:r>
            <a:r>
              <a:rPr lang="fr-FR" sz="1600" dirty="0"/>
              <a:t>pour soutenir personnes roms et LGBT (§ 54)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1600" dirty="0"/>
              <a:t>Maintenir/augmenter </a:t>
            </a:r>
            <a:r>
              <a:rPr lang="fr-FR" sz="1600" b="1" dirty="0"/>
              <a:t>budget pour l’intégration </a:t>
            </a:r>
            <a:r>
              <a:rPr lang="fr-FR" sz="1600" dirty="0"/>
              <a:t>et </a:t>
            </a:r>
            <a:r>
              <a:rPr lang="fr-FR" sz="1600" b="1" dirty="0"/>
              <a:t>évaluer</a:t>
            </a:r>
            <a:r>
              <a:rPr lang="fr-FR" sz="1600" dirty="0"/>
              <a:t> cette politique (§§ 60/62)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1600" dirty="0"/>
              <a:t>Revoir </a:t>
            </a:r>
            <a:r>
              <a:rPr lang="fr-FR" sz="1600" b="1" dirty="0"/>
              <a:t>Contrat d‘accueil et d‘intégration </a:t>
            </a:r>
            <a:r>
              <a:rPr lang="fr-FR" sz="1600" dirty="0"/>
              <a:t>(CAI) pour faciliter accès au </a:t>
            </a:r>
            <a:r>
              <a:rPr lang="fr-FR" sz="1600" b="1" dirty="0"/>
              <a:t>travail </a:t>
            </a:r>
            <a:r>
              <a:rPr lang="fr-FR" sz="1600" dirty="0"/>
              <a:t>(§ 64)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1600" dirty="0"/>
              <a:t>Débat sur </a:t>
            </a:r>
            <a:r>
              <a:rPr lang="fr-FR" sz="1600" b="1" dirty="0"/>
              <a:t>réparation à la suite de la traite négrière </a:t>
            </a:r>
            <a:r>
              <a:rPr lang="fr-FR" sz="1600" dirty="0"/>
              <a:t>et du passé colonial (§ 67)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1600" b="1" dirty="0"/>
              <a:t>Domiciliation et expulsion de Roms</a:t>
            </a:r>
            <a:r>
              <a:rPr lang="fr-FR" sz="1600" dirty="0"/>
              <a:t> – application de la </a:t>
            </a:r>
            <a:r>
              <a:rPr lang="fr-FR" sz="1600" dirty="0" err="1"/>
              <a:t>réglèmentation</a:t>
            </a:r>
            <a:r>
              <a:rPr lang="fr-FR" sz="1600" dirty="0"/>
              <a:t> (§§ 83/87)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1600" dirty="0"/>
              <a:t>Législation concernant le </a:t>
            </a:r>
            <a:r>
              <a:rPr lang="fr-FR" sz="1600" b="1" dirty="0"/>
              <a:t>changement de sexe </a:t>
            </a:r>
            <a:r>
              <a:rPr lang="fr-FR" sz="1600" dirty="0"/>
              <a:t>(§ 98)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1600" dirty="0"/>
              <a:t>Meilleur </a:t>
            </a:r>
            <a:r>
              <a:rPr lang="fr-FR" sz="1600" b="1" dirty="0"/>
              <a:t>enregistrement des crimes de haine </a:t>
            </a:r>
            <a:endParaRPr lang="fr-FR" sz="1600" dirty="0"/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1600" b="1" dirty="0"/>
              <a:t>Collecte de données </a:t>
            </a:r>
            <a:r>
              <a:rPr lang="fr-FR" sz="1600" dirty="0"/>
              <a:t>sur les groupes vulnérables </a:t>
            </a:r>
            <a:endParaRPr lang="en-GB" sz="1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37F998F-46FE-486C-9698-882FC3994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02" y="5874888"/>
            <a:ext cx="3800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07354D-3BF2-467E-B211-736307490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044" y="1361356"/>
            <a:ext cx="34861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9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92375"/>
            <a:ext cx="8002587" cy="34226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000" dirty="0"/>
              <a:t>	</a:t>
            </a:r>
            <a:r>
              <a:rPr lang="en-GB" altLang="en-US" sz="2400" dirty="0"/>
              <a:t>For further information please contact: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24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1800" dirty="0"/>
              <a:t>Secretariat of ECRI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1800" dirty="0"/>
              <a:t>Directorate General of Democracy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1800" dirty="0"/>
              <a:t>Council of Europe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1800" dirty="0"/>
              <a:t>F - 67075 STRASBOURG </a:t>
            </a:r>
            <a:r>
              <a:rPr lang="en-GB" altLang="en-US" sz="1800" dirty="0" err="1"/>
              <a:t>Cedex</a:t>
            </a:r>
            <a:endParaRPr lang="en-GB" altLang="en-US" sz="1800" dirty="0"/>
          </a:p>
          <a:p>
            <a:pPr algn="ctr" eaLnBrk="1" hangingPunct="1">
              <a:lnSpc>
                <a:spcPct val="80000"/>
              </a:lnSpc>
              <a:buNone/>
            </a:pPr>
            <a:r>
              <a:rPr lang="en-GB" altLang="en-US" sz="1800" dirty="0"/>
              <a:t>Website of ECRI: </a:t>
            </a:r>
            <a:r>
              <a:rPr lang="en-GB" altLang="en-US" sz="1800" dirty="0">
                <a:hlinkClick r:id="rId2"/>
              </a:rPr>
              <a:t>http://www.coe.int/t/dghl/monitoring/ecri/default_en.asp</a:t>
            </a:r>
            <a:r>
              <a:rPr lang="en-GB" altLang="en-US" sz="1800" dirty="0"/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1800" dirty="0"/>
              <a:t>E-mail: </a:t>
            </a:r>
            <a:r>
              <a:rPr lang="tr-TR" altLang="en-US" sz="1800" b="1" dirty="0">
                <a:hlinkClick r:id="rId3"/>
              </a:rPr>
              <a:t>ecri@coe.int</a:t>
            </a:r>
            <a:r>
              <a:rPr lang="en-GB" altLang="en-US" sz="1800" b="1" dirty="0"/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1800" dirty="0" err="1"/>
              <a:t>Dr.</a:t>
            </a:r>
            <a:r>
              <a:rPr lang="en-GB" altLang="en-US" sz="1800" dirty="0"/>
              <a:t> Wolfram Bechtel </a:t>
            </a:r>
            <a:r>
              <a:rPr lang="en-GB" altLang="en-US" sz="1800" dirty="0">
                <a:hlinkClick r:id="rId4"/>
              </a:rPr>
              <a:t>wolfram.bechtel@coe.int</a:t>
            </a:r>
            <a:r>
              <a:rPr lang="en-GB" altLang="en-US" sz="1800" dirty="0"/>
              <a:t> </a:t>
            </a:r>
            <a:endParaRPr lang="en-GB" altLang="en-US" sz="18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18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18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1800" dirty="0"/>
              <a:t>Web site of the Council of Europe: </a:t>
            </a:r>
            <a:r>
              <a:rPr lang="en-GB" altLang="en-US" sz="1800" b="1" dirty="0">
                <a:hlinkClick r:id="rId5"/>
              </a:rPr>
              <a:t>www.coe.int</a:t>
            </a:r>
            <a:r>
              <a:rPr lang="en-GB" altLang="en-US" sz="1800" b="1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55A766-E81A-4D0D-AE90-F0CC1D4C8221}"/>
              </a:ext>
            </a:extLst>
          </p:cNvPr>
          <p:cNvSpPr txBox="1"/>
          <p:nvPr/>
        </p:nvSpPr>
        <p:spPr>
          <a:xfrm>
            <a:off x="5076056" y="134076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Suivez-nous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       </a:t>
            </a:r>
            <a:r>
              <a:rPr lang="de-DE" dirty="0" err="1"/>
              <a:t>ECRI_CoE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D95CF-502B-4955-A280-36C87EDDB4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5939" y="1300495"/>
            <a:ext cx="4286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1317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Presentatio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627</Words>
  <Application>Microsoft Office PowerPoint</Application>
  <PresentationFormat>On-screen Show (4:3)</PresentationFormat>
  <Paragraphs>83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</vt:lpstr>
      <vt:lpstr>Times New Roman</vt:lpstr>
      <vt:lpstr>Wingdings</vt:lpstr>
      <vt:lpstr>Presentation</vt:lpstr>
      <vt:lpstr>   </vt:lpstr>
      <vt:lpstr>PowerPoint Presentation</vt:lpstr>
      <vt:lpstr>CdE – trois axes de travail</vt:lpstr>
      <vt:lpstr>PowerPoint Presentation</vt:lpstr>
      <vt:lpstr>Autres textes internationaux importants</vt:lpstr>
      <vt:lpstr>PowerPoint Presentation</vt:lpstr>
      <vt:lpstr>Recommendations adressées à la France</vt:lpstr>
      <vt:lpstr>PowerPoint Presentation</vt:lpstr>
    </vt:vector>
  </TitlesOfParts>
  <Company>Council of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ECRI’S ROUND TABLE IN GREECE</dc:title>
  <dc:creator>USAL Zeynep</dc:creator>
  <cp:lastModifiedBy>BECHTEL Wolfram</cp:lastModifiedBy>
  <cp:revision>309</cp:revision>
  <cp:lastPrinted>2016-11-08T10:11:21Z</cp:lastPrinted>
  <dcterms:created xsi:type="dcterms:W3CDTF">2004-11-03T16:35:49Z</dcterms:created>
  <dcterms:modified xsi:type="dcterms:W3CDTF">2019-10-11T17:08:01Z</dcterms:modified>
</cp:coreProperties>
</file>