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9" d="100"/>
          <a:sy n="39" d="100"/>
        </p:scale>
        <p:origin x="-2064" y="-96"/>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3742924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Texte du titre"/>
          <p:cNvSpPr txBox="1">
            <a:spLocks noGrp="1"/>
          </p:cNvSpPr>
          <p:nvPr>
            <p:ph type="title"/>
          </p:nvPr>
        </p:nvSpPr>
        <p:spPr>
          <a:xfrm>
            <a:off x="1270000" y="1638300"/>
            <a:ext cx="10464800" cy="3302000"/>
          </a:xfrm>
          <a:prstGeom prst="rect">
            <a:avLst/>
          </a:prstGeom>
        </p:spPr>
        <p:txBody>
          <a:bodyPr anchor="b"/>
          <a:lstStyle/>
          <a:p>
            <a:r>
              <a:t>Texte du titre</a:t>
            </a:r>
          </a:p>
        </p:txBody>
      </p:sp>
      <p:sp>
        <p:nvSpPr>
          <p:cNvPr id="12" name="Texte niveau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Gilles Allain"/>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-Gilles Allain</a:t>
            </a:r>
          </a:p>
        </p:txBody>
      </p:sp>
      <p:sp>
        <p:nvSpPr>
          <p:cNvPr id="94" name="« Saisissez une citation ici. »"/>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 Saisissez une citation ici. » </a:t>
            </a:r>
          </a:p>
        </p:txBody>
      </p:sp>
      <p:sp>
        <p:nvSpPr>
          <p:cNvPr id="9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1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e">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exte du titre"/>
          <p:cNvSpPr txBox="1">
            <a:spLocks noGrp="1"/>
          </p:cNvSpPr>
          <p:nvPr>
            <p:ph type="title"/>
          </p:nvPr>
        </p:nvSpPr>
        <p:spPr>
          <a:xfrm>
            <a:off x="1270000" y="6718300"/>
            <a:ext cx="10464800" cy="1422400"/>
          </a:xfrm>
          <a:prstGeom prst="rect">
            <a:avLst/>
          </a:prstGeom>
        </p:spPr>
        <p:txBody>
          <a:bodyPr anchor="b"/>
          <a:lstStyle/>
          <a:p>
            <a:r>
              <a:t>Texte du titre</a:t>
            </a:r>
          </a:p>
        </p:txBody>
      </p:sp>
      <p:sp>
        <p:nvSpPr>
          <p:cNvPr id="22" name="Texte niveau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 niveau 1</a:t>
            </a:r>
          </a:p>
          <a:p>
            <a:pPr lvl="1"/>
            <a:r>
              <a:t>Texte niveau 2</a:t>
            </a:r>
          </a:p>
          <a:p>
            <a:pPr lvl="2"/>
            <a:r>
              <a:t>Texte niveau 3</a:t>
            </a:r>
          </a:p>
          <a:p>
            <a:pPr lvl="3"/>
            <a:r>
              <a:t>Texte niveau 4</a:t>
            </a:r>
          </a:p>
          <a:p>
            <a:pPr lvl="4"/>
            <a:r>
              <a:t>Texte niveau 5</a:t>
            </a:r>
          </a:p>
        </p:txBody>
      </p:sp>
      <p:sp>
        <p:nvSpPr>
          <p:cNvPr id="2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Texte du titre"/>
          <p:cNvSpPr txBox="1">
            <a:spLocks noGrp="1"/>
          </p:cNvSpPr>
          <p:nvPr>
            <p:ph type="title"/>
          </p:nvPr>
        </p:nvSpPr>
        <p:spPr>
          <a:xfrm>
            <a:off x="1270000" y="3225800"/>
            <a:ext cx="10464800" cy="3302000"/>
          </a:xfrm>
          <a:prstGeom prst="rect">
            <a:avLst/>
          </a:prstGeom>
        </p:spPr>
        <p:txBody>
          <a:bodyPr/>
          <a:lstStyle/>
          <a:p>
            <a:r>
              <a:t>Texte du titre</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exte du titre"/>
          <p:cNvSpPr txBox="1">
            <a:spLocks noGrp="1"/>
          </p:cNvSpPr>
          <p:nvPr>
            <p:ph type="title"/>
          </p:nvPr>
        </p:nvSpPr>
        <p:spPr>
          <a:xfrm>
            <a:off x="952500" y="635000"/>
            <a:ext cx="5334000" cy="3987800"/>
          </a:xfrm>
          <a:prstGeom prst="rect">
            <a:avLst/>
          </a:prstGeom>
        </p:spPr>
        <p:txBody>
          <a:bodyPr anchor="b"/>
          <a:lstStyle>
            <a:lvl1pPr>
              <a:defRPr sz="6000"/>
            </a:lvl1pPr>
          </a:lstStyle>
          <a:p>
            <a:r>
              <a:t>Texte du titre</a:t>
            </a:r>
          </a:p>
        </p:txBody>
      </p:sp>
      <p:sp>
        <p:nvSpPr>
          <p:cNvPr id="40" name="Texte niveau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 niveau 1</a:t>
            </a:r>
          </a:p>
          <a:p>
            <a:pPr lvl="1"/>
            <a:r>
              <a:t>Texte niveau 2</a:t>
            </a:r>
          </a:p>
          <a:p>
            <a:pPr lvl="2"/>
            <a:r>
              <a:t>Texte niveau 3</a:t>
            </a:r>
          </a:p>
          <a:p>
            <a:pPr lvl="3"/>
            <a:r>
              <a:t>Texte niveau 4</a:t>
            </a:r>
          </a:p>
          <a:p>
            <a:pPr lvl="4"/>
            <a:r>
              <a:t>Texte niveau 5</a:t>
            </a:r>
          </a:p>
        </p:txBody>
      </p:sp>
      <p:sp>
        <p:nvSpPr>
          <p:cNvPr id="4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Texte du titre"/>
          <p:cNvSpPr txBox="1">
            <a:spLocks noGrp="1"/>
          </p:cNvSpPr>
          <p:nvPr>
            <p:ph type="title"/>
          </p:nvPr>
        </p:nvSpPr>
        <p:spPr>
          <a:prstGeom prst="rect">
            <a:avLst/>
          </a:prstGeom>
        </p:spPr>
        <p:txBody>
          <a:bodyPr/>
          <a:lstStyle/>
          <a:p>
            <a:r>
              <a:t>Texte du titre</a:t>
            </a:r>
          </a:p>
        </p:txBody>
      </p:sp>
      <p:sp>
        <p:nvSpPr>
          <p:cNvPr id="49"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6" name="Texte du titre"/>
          <p:cNvSpPr txBox="1">
            <a:spLocks noGrp="1"/>
          </p:cNvSpPr>
          <p:nvPr>
            <p:ph type="title"/>
          </p:nvPr>
        </p:nvSpPr>
        <p:spPr>
          <a:prstGeom prst="rect">
            <a:avLst/>
          </a:prstGeom>
        </p:spPr>
        <p:txBody>
          <a:bodyPr/>
          <a:lstStyle/>
          <a:p>
            <a:r>
              <a:t>Texte du titre</a:t>
            </a:r>
          </a:p>
        </p:txBody>
      </p:sp>
      <p:sp>
        <p:nvSpPr>
          <p:cNvPr id="57"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exte du titre"/>
          <p:cNvSpPr txBox="1">
            <a:spLocks noGrp="1"/>
          </p:cNvSpPr>
          <p:nvPr>
            <p:ph type="title"/>
          </p:nvPr>
        </p:nvSpPr>
        <p:spPr>
          <a:prstGeom prst="rect">
            <a:avLst/>
          </a:prstGeom>
        </p:spPr>
        <p:txBody>
          <a:bodyPr/>
          <a:lstStyle/>
          <a:p>
            <a:r>
              <a:t>Texte du titre</a:t>
            </a:r>
          </a:p>
        </p:txBody>
      </p:sp>
      <p:sp>
        <p:nvSpPr>
          <p:cNvPr id="67" name="Texte niveau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 niveau 1</a:t>
            </a:r>
          </a:p>
          <a:p>
            <a:pPr lvl="1"/>
            <a:r>
              <a:t>Texte niveau 2</a:t>
            </a:r>
          </a:p>
          <a:p>
            <a:pPr lvl="2"/>
            <a:r>
              <a:t>Texte niveau 3</a:t>
            </a:r>
          </a:p>
          <a:p>
            <a:pPr lvl="3"/>
            <a:r>
              <a:t>Texte niveau 4</a:t>
            </a:r>
          </a:p>
          <a:p>
            <a:pPr lvl="4"/>
            <a:r>
              <a:t>Texte niveau 5</a:t>
            </a:r>
          </a:p>
        </p:txBody>
      </p:sp>
      <p:sp>
        <p:nvSpPr>
          <p:cNvPr id="68" name="Numéro de diapositive"/>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75" name="Texte niveau 1…"/>
          <p:cNvSpPr txBox="1">
            <a:spLocks noGrp="1"/>
          </p:cNvSpPr>
          <p:nvPr>
            <p:ph type="body" idx="1"/>
          </p:nvPr>
        </p:nvSpPr>
        <p:spPr>
          <a:xfrm>
            <a:off x="952500" y="1270000"/>
            <a:ext cx="11099800" cy="7213600"/>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76"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Texte du titre</a:t>
            </a:r>
          </a:p>
        </p:txBody>
      </p:sp>
      <p:sp>
        <p:nvSpPr>
          <p:cNvPr id="3" name="Texte niveau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Le non-recours aux droits sociaux à l’heure des démarches numériques"/>
          <p:cNvSpPr txBox="1">
            <a:spLocks noGrp="1"/>
          </p:cNvSpPr>
          <p:nvPr>
            <p:ph type="ctrTitle"/>
          </p:nvPr>
        </p:nvSpPr>
        <p:spPr>
          <a:xfrm>
            <a:off x="1270000" y="2616200"/>
            <a:ext cx="10464800" cy="3302000"/>
          </a:xfrm>
          <a:prstGeom prst="rect">
            <a:avLst/>
          </a:prstGeom>
        </p:spPr>
        <p:txBody>
          <a:bodyPr/>
          <a:lstStyle>
            <a:lvl1pPr defTabSz="496570">
              <a:defRPr sz="6800"/>
            </a:lvl1pPr>
          </a:lstStyle>
          <a:p>
            <a:r>
              <a:t>Le non-recours aux droits sociaux à l’heure des démarches numériques</a:t>
            </a:r>
          </a:p>
        </p:txBody>
      </p:sp>
      <p:sp>
        <p:nvSpPr>
          <p:cNvPr id="120" name="Elvire Bornand, CENS, Université de Nantes"/>
          <p:cNvSpPr txBox="1">
            <a:spLocks noGrp="1"/>
          </p:cNvSpPr>
          <p:nvPr>
            <p:ph type="subTitle" sz="quarter" idx="1"/>
          </p:nvPr>
        </p:nvSpPr>
        <p:spPr>
          <a:xfrm>
            <a:off x="1270000" y="7048500"/>
            <a:ext cx="10464800" cy="1130300"/>
          </a:xfrm>
          <a:prstGeom prst="rect">
            <a:avLst/>
          </a:prstGeom>
        </p:spPr>
        <p:txBody>
          <a:bodyPr/>
          <a:lstStyle/>
          <a:p>
            <a:r>
              <a:t>Elvire Bornand, CENS, Université de Nantes</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Matériel, usages et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Matériel, usages et numérique</a:t>
            </a:r>
          </a:p>
        </p:txBody>
      </p:sp>
      <p:sp>
        <p:nvSpPr>
          <p:cNvPr id="182" name="Il existe une fracture plus cruciale, la fracture de connexion.…"/>
          <p:cNvSpPr txBox="1">
            <a:spLocks noGrp="1"/>
          </p:cNvSpPr>
          <p:nvPr>
            <p:ph type="body" idx="1"/>
          </p:nvPr>
        </p:nvSpPr>
        <p:spPr>
          <a:xfrm>
            <a:off x="952499" y="1979917"/>
            <a:ext cx="11099801" cy="6286501"/>
          </a:xfrm>
          <a:prstGeom prst="rect">
            <a:avLst/>
          </a:prstGeom>
        </p:spPr>
        <p:txBody>
          <a:bodyPr/>
          <a:lstStyle/>
          <a:p>
            <a:pPr marL="417830" indent="-417830" algn="just" defTabSz="549148">
              <a:spcBef>
                <a:spcPts val="3900"/>
              </a:spcBef>
              <a:buChar char="➡"/>
              <a:defRPr sz="3008"/>
            </a:pPr>
            <a:r>
              <a:t>Il existe une fracture plus cruciale, </a:t>
            </a:r>
            <a:r>
              <a:rPr b="1"/>
              <a:t>la fracture de connexion</a:t>
            </a:r>
            <a:r>
              <a:t>. </a:t>
            </a:r>
          </a:p>
          <a:p>
            <a:pPr marL="835660" lvl="1" indent="-417830" algn="just" defTabSz="549148">
              <a:spcBef>
                <a:spcPts val="3900"/>
              </a:spcBef>
              <a:defRPr sz="3008"/>
            </a:pPr>
            <a:r>
              <a:rPr b="1"/>
              <a:t>Accès aux périphériques</a:t>
            </a:r>
            <a:r>
              <a:t> indispensables aux démarches administratives : scanner, imprimante, disque dur ou cloud. </a:t>
            </a:r>
          </a:p>
          <a:p>
            <a:pPr marL="835660" lvl="1" indent="-417830" algn="just" defTabSz="549148">
              <a:spcBef>
                <a:spcPts val="3900"/>
              </a:spcBef>
              <a:defRPr sz="3008"/>
            </a:pPr>
            <a:r>
              <a:t>Accès à l’</a:t>
            </a:r>
            <a:r>
              <a:rPr b="1"/>
              <a:t>abonnement Internet </a:t>
            </a:r>
            <a:r>
              <a:t>via box ou téléphonie 4G avec forfait data. </a:t>
            </a:r>
          </a:p>
          <a:p>
            <a:pPr marL="835660" lvl="1" indent="-417830" algn="just" defTabSz="549148">
              <a:spcBef>
                <a:spcPts val="3900"/>
              </a:spcBef>
              <a:buChar char="➡"/>
              <a:defRPr sz="3008"/>
            </a:pPr>
            <a:r>
              <a:t> Les bibliothèques municipales comme les gares dans une moindre mesure sont surchargés d’usagers venant pour l’internet, l’impression et dans une moindre mesure l’accès aux postes informatiques. </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Matériel, usages et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Matériel, usages et numérique</a:t>
            </a:r>
          </a:p>
        </p:txBody>
      </p:sp>
      <p:sp>
        <p:nvSpPr>
          <p:cNvPr id="185" name="Il faut casser le lieu commun du « digital native », cela ne signifie rien en termes d’usages.…"/>
          <p:cNvSpPr txBox="1">
            <a:spLocks noGrp="1"/>
          </p:cNvSpPr>
          <p:nvPr>
            <p:ph type="body" idx="1"/>
          </p:nvPr>
        </p:nvSpPr>
        <p:spPr>
          <a:xfrm>
            <a:off x="952499" y="1786222"/>
            <a:ext cx="11099801" cy="7449192"/>
          </a:xfrm>
          <a:prstGeom prst="rect">
            <a:avLst/>
          </a:prstGeom>
        </p:spPr>
        <p:txBody>
          <a:bodyPr/>
          <a:lstStyle/>
          <a:p>
            <a:pPr marL="382270" indent="-382270" defTabSz="502412">
              <a:spcBef>
                <a:spcPts val="3600"/>
              </a:spcBef>
              <a:buChar char="➡"/>
              <a:defRPr sz="2752"/>
            </a:pPr>
            <a:r>
              <a:t> Il faut casser le lieu commun du « digital native », cela ne signifie rien en termes d’usages. </a:t>
            </a:r>
          </a:p>
          <a:p>
            <a:pPr marL="382270" indent="-382270" defTabSz="502412">
              <a:spcBef>
                <a:spcPts val="3600"/>
              </a:spcBef>
              <a:defRPr sz="2752"/>
            </a:pPr>
            <a:r>
              <a:t>un enfant de deux ans peut savoir allumer télévision et console de salon. </a:t>
            </a:r>
          </a:p>
          <a:p>
            <a:pPr marL="382270" indent="-382270" defTabSz="502412">
              <a:spcBef>
                <a:spcPts val="3600"/>
              </a:spcBef>
              <a:defRPr sz="2752"/>
            </a:pPr>
            <a:r>
              <a:t>un adolescent peut taper des sms plus vite que son ombre.</a:t>
            </a:r>
          </a:p>
          <a:p>
            <a:pPr marL="382270" indent="-382270" defTabSz="502412">
              <a:spcBef>
                <a:spcPts val="3600"/>
              </a:spcBef>
              <a:defRPr sz="2752"/>
            </a:pPr>
            <a:r>
              <a:t>un adulte peut actualiser son Facebook </a:t>
            </a:r>
            <a:r>
              <a:rPr sz="1118"/>
              <a:t>(TM)  </a:t>
            </a:r>
            <a:r>
              <a:t>et son Instagram </a:t>
            </a:r>
            <a:r>
              <a:rPr sz="1118"/>
              <a:t>(TM)</a:t>
            </a:r>
            <a:r>
              <a:t>. </a:t>
            </a:r>
          </a:p>
          <a:p>
            <a:pPr marL="382270" indent="-382270" defTabSz="502412">
              <a:spcBef>
                <a:spcPts val="3600"/>
              </a:spcBef>
              <a:defRPr sz="2752"/>
            </a:pPr>
            <a:r>
              <a:t>une personne âgée peut battre son record à Candy Crush </a:t>
            </a:r>
            <a:r>
              <a:rPr sz="1118"/>
              <a:t>(TM)</a:t>
            </a:r>
            <a:r>
              <a:t>.</a:t>
            </a:r>
          </a:p>
          <a:p>
            <a:pPr marL="764540" lvl="1" indent="-382270" defTabSz="502412">
              <a:spcBef>
                <a:spcPts val="3600"/>
              </a:spcBef>
              <a:buChar char="➡"/>
              <a:defRPr sz="2752"/>
            </a:pPr>
            <a:r>
              <a:t> Cela ne veut en aucun dire que ces personnes ont le savoir et le savoir-faire nécessaires pour faire des démarches fiscales en ligne. </a:t>
            </a:r>
          </a:p>
          <a:p>
            <a:pPr marL="764540" lvl="1" indent="-382270" defTabSz="502412">
              <a:spcBef>
                <a:spcPts val="3600"/>
              </a:spcBef>
              <a:buChar char="➡"/>
              <a:defRPr sz="2752"/>
            </a:pPr>
            <a:r>
              <a:t> La fracture d’usage concerne aussi les publics jeunes. </a:t>
            </a: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rofessionnels du social et responsabilité numérique"/>
          <p:cNvSpPr txBox="1">
            <a:spLocks noGrp="1"/>
          </p:cNvSpPr>
          <p:nvPr>
            <p:ph type="title"/>
          </p:nvPr>
        </p:nvSpPr>
        <p:spPr>
          <a:xfrm>
            <a:off x="952500" y="304800"/>
            <a:ext cx="11099800" cy="948383"/>
          </a:xfrm>
          <a:prstGeom prst="rect">
            <a:avLst/>
          </a:prstGeom>
          <a:solidFill>
            <a:srgbClr val="000000"/>
          </a:solidFill>
        </p:spPr>
        <p:txBody>
          <a:bodyPr/>
          <a:lstStyle>
            <a:lvl1pPr defTabSz="531622">
              <a:defRPr sz="3549">
                <a:solidFill>
                  <a:srgbClr val="FFFFFF"/>
                </a:solidFill>
              </a:defRPr>
            </a:lvl1pPr>
          </a:lstStyle>
          <a:p>
            <a:r>
              <a:t>Professionnels du social et responsabilité numérique</a:t>
            </a:r>
          </a:p>
        </p:txBody>
      </p:sp>
      <p:sp>
        <p:nvSpPr>
          <p:cNvPr id="188" name="Il est crucial aujourd’hui de réfléchir à l’implication des professionnels et des bénévoles dans les démarches numériques.…"/>
          <p:cNvSpPr txBox="1">
            <a:spLocks noGrp="1"/>
          </p:cNvSpPr>
          <p:nvPr>
            <p:ph type="body" idx="1"/>
          </p:nvPr>
        </p:nvSpPr>
        <p:spPr>
          <a:xfrm>
            <a:off x="952500" y="1733549"/>
            <a:ext cx="11099800" cy="7259398"/>
          </a:xfrm>
          <a:prstGeom prst="rect">
            <a:avLst/>
          </a:prstGeom>
        </p:spPr>
        <p:txBody>
          <a:bodyPr/>
          <a:lstStyle/>
          <a:p>
            <a:pPr>
              <a:buChar char="➡"/>
            </a:pPr>
            <a:r>
              <a:t> Il est crucial aujourd’hui de réfléchir à l’implication des professionnels et des bénévoles dans les démarches numériques. </a:t>
            </a:r>
          </a:p>
          <a:p>
            <a:pPr>
              <a:buChar char="➡"/>
            </a:pPr>
            <a:r>
              <a:t> Le contact humain (téléphone, face-à-face) est privilégié dans les cas de complexité administratives. Or aujourd’hui de plus en plus de services transforment leur accueil physique en accueil numérique ( CAF, Pole Emploi). Cela a pour effet de surcharger des services qui ne sont qu’en partie prévu pour (Centres Médico-Sociaux, C.C.A.S.) ou pas du tout prévu pour (Maison de quartier, Bibliothèque).  </a:t>
            </a: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rofessionnels du social et responsabilité numérique"/>
          <p:cNvSpPr txBox="1">
            <a:spLocks noGrp="1"/>
          </p:cNvSpPr>
          <p:nvPr>
            <p:ph type="title"/>
          </p:nvPr>
        </p:nvSpPr>
        <p:spPr>
          <a:xfrm>
            <a:off x="952500" y="304800"/>
            <a:ext cx="11099800" cy="948383"/>
          </a:xfrm>
          <a:prstGeom prst="rect">
            <a:avLst/>
          </a:prstGeom>
          <a:solidFill>
            <a:srgbClr val="000000"/>
          </a:solidFill>
        </p:spPr>
        <p:txBody>
          <a:bodyPr/>
          <a:lstStyle>
            <a:lvl1pPr defTabSz="531622">
              <a:defRPr sz="3549">
                <a:solidFill>
                  <a:srgbClr val="FFFFFF"/>
                </a:solidFill>
              </a:defRPr>
            </a:lvl1pPr>
          </a:lstStyle>
          <a:p>
            <a:r>
              <a:t>Professionnels du social et responsabilité numérique</a:t>
            </a:r>
          </a:p>
        </p:txBody>
      </p:sp>
      <p:sp>
        <p:nvSpPr>
          <p:cNvPr id="191" name="Les professionnels et bénévoles sont aujourd’hui en grande difficulté face à des questions très pragmatiques. Que fais-je quand un usager :…"/>
          <p:cNvSpPr txBox="1">
            <a:spLocks noGrp="1"/>
          </p:cNvSpPr>
          <p:nvPr>
            <p:ph type="body" idx="1"/>
          </p:nvPr>
        </p:nvSpPr>
        <p:spPr>
          <a:xfrm>
            <a:off x="952500" y="1733550"/>
            <a:ext cx="11099800" cy="7259397"/>
          </a:xfrm>
          <a:prstGeom prst="rect">
            <a:avLst/>
          </a:prstGeom>
        </p:spPr>
        <p:txBody>
          <a:bodyPr/>
          <a:lstStyle/>
          <a:p>
            <a:pPr marL="368934" indent="-368934" defTabSz="484886">
              <a:spcBef>
                <a:spcPts val="3400"/>
              </a:spcBef>
              <a:buChar char="➡"/>
              <a:defRPr sz="2656"/>
            </a:pPr>
            <a:r>
              <a:t> Les professionnels et bénévoles sont aujourd’hui en grande difficulté face à des questions très pragmatiques. Que fais-je quand un usager :  </a:t>
            </a:r>
          </a:p>
          <a:p>
            <a:pPr marL="368934" indent="-368934" defTabSz="484886">
              <a:spcBef>
                <a:spcPts val="3400"/>
              </a:spcBef>
              <a:defRPr sz="2656"/>
            </a:pPr>
            <a:r>
              <a:t>me demande de garder son login et son mot de passe. </a:t>
            </a:r>
          </a:p>
          <a:p>
            <a:pPr marL="368934" indent="-368934" defTabSz="484886">
              <a:spcBef>
                <a:spcPts val="3400"/>
              </a:spcBef>
              <a:defRPr sz="2656"/>
            </a:pPr>
            <a:r>
              <a:t>me demande si je peux donner mon adresse mail car il ne connait pas / ne consulte pas la sienne. </a:t>
            </a:r>
          </a:p>
          <a:p>
            <a:pPr marL="368934" indent="-368934" defTabSz="484886">
              <a:spcBef>
                <a:spcPts val="3400"/>
              </a:spcBef>
              <a:defRPr sz="2656"/>
            </a:pPr>
            <a:r>
              <a:t>me demande entre deux formulaires en ligne lequel il doit remplir. </a:t>
            </a:r>
          </a:p>
          <a:p>
            <a:pPr marL="368934" indent="-368934" defTabSz="484886">
              <a:spcBef>
                <a:spcPts val="3400"/>
              </a:spcBef>
              <a:defRPr sz="2656"/>
            </a:pPr>
            <a:r>
              <a:t>me demande un renseignement sur le formulaire qu’il est en train de remplir.</a:t>
            </a:r>
          </a:p>
          <a:p>
            <a:pPr marL="368934" indent="-368934" defTabSz="484886">
              <a:spcBef>
                <a:spcPts val="3400"/>
              </a:spcBef>
              <a:defRPr sz="2656"/>
            </a:pPr>
            <a:r>
              <a:t>me demande de vérifier que le formulaire est bien rempli.</a:t>
            </a:r>
          </a:p>
          <a:p>
            <a:pPr marL="368934" indent="-368934" defTabSz="484886">
              <a:spcBef>
                <a:spcPts val="3400"/>
              </a:spcBef>
              <a:defRPr sz="2656"/>
            </a:pPr>
            <a:r>
              <a:t>me demande de scanner et stocker des documents importants. </a:t>
            </a: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Professionnels du social et responsabilité numérique"/>
          <p:cNvSpPr txBox="1">
            <a:spLocks noGrp="1"/>
          </p:cNvSpPr>
          <p:nvPr>
            <p:ph type="title"/>
          </p:nvPr>
        </p:nvSpPr>
        <p:spPr>
          <a:xfrm>
            <a:off x="952500" y="304800"/>
            <a:ext cx="11099800" cy="948383"/>
          </a:xfrm>
          <a:prstGeom prst="rect">
            <a:avLst/>
          </a:prstGeom>
          <a:solidFill>
            <a:srgbClr val="000000"/>
          </a:solidFill>
        </p:spPr>
        <p:txBody>
          <a:bodyPr/>
          <a:lstStyle>
            <a:lvl1pPr defTabSz="531622">
              <a:defRPr sz="3549">
                <a:solidFill>
                  <a:srgbClr val="FFFFFF"/>
                </a:solidFill>
              </a:defRPr>
            </a:lvl1pPr>
          </a:lstStyle>
          <a:p>
            <a:r>
              <a:t>Professionnels du social et responsabilité numérique</a:t>
            </a:r>
          </a:p>
        </p:txBody>
      </p:sp>
      <p:sp>
        <p:nvSpPr>
          <p:cNvPr id="194" name="Les professionnels et les bénévoles prennent aujourd’hui sur eux pour donner des conseils qui sortent complètement du cadre :…"/>
          <p:cNvSpPr txBox="1">
            <a:spLocks noGrp="1"/>
          </p:cNvSpPr>
          <p:nvPr>
            <p:ph type="body" sz="half" idx="1"/>
          </p:nvPr>
        </p:nvSpPr>
        <p:spPr>
          <a:xfrm>
            <a:off x="952500" y="1983404"/>
            <a:ext cx="11099801" cy="2579474"/>
          </a:xfrm>
          <a:prstGeom prst="rect">
            <a:avLst/>
          </a:prstGeom>
        </p:spPr>
        <p:txBody>
          <a:bodyPr/>
          <a:lstStyle/>
          <a:p>
            <a:pPr algn="just">
              <a:buChar char="➡"/>
            </a:pPr>
            <a:r>
              <a:t> Les professionnels et les bénévoles prennent aujourd’hui sur eux pour donner des conseils qui sortent complètement du cadre : </a:t>
            </a:r>
          </a:p>
          <a:p>
            <a:pPr algn="just"/>
            <a:r>
              <a:t>ne jamais donner son email à une administration. </a:t>
            </a:r>
          </a:p>
        </p:txBody>
      </p:sp>
      <p:sp>
        <p:nvSpPr>
          <p:cNvPr id="195" name="Explication : car ensuite l’administration n’utilisera plus le courrier papier pour entrer en contact avec l’usager et ce dernier pourra perdre ses droits s’il ne consulte pas fréquemment sa boîte mail ou s’il efface / ne comprend pas un message important.…"/>
          <p:cNvSpPr txBox="1"/>
          <p:nvPr/>
        </p:nvSpPr>
        <p:spPr>
          <a:xfrm>
            <a:off x="718791" y="5293099"/>
            <a:ext cx="11567218" cy="288671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pPr algn="just" defTabSz="467359">
              <a:spcBef>
                <a:spcPts val="3300"/>
              </a:spcBef>
              <a:defRPr sz="2560" b="0"/>
            </a:pPr>
            <a:r>
              <a:rPr b="1"/>
              <a:t>Explication</a:t>
            </a:r>
            <a:r>
              <a:t> : car ensuite l’administration n’utilisera plus le courrier papier pour entrer en contact avec l’usager et ce dernier pourra perdre ses droits s’il ne consulte pas fréquemment sa boîte mail ou s’il efface / ne comprend pas un message important. </a:t>
            </a:r>
          </a:p>
          <a:p>
            <a:pPr algn="just" defTabSz="467359">
              <a:spcBef>
                <a:spcPts val="3300"/>
              </a:spcBef>
              <a:defRPr sz="2560" b="0"/>
            </a:pPr>
            <a:r>
              <a:t>+ les problèmes de phishing qui augmentent avec la montée de l’administration numérique. </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onclusion"/>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Conclusion</a:t>
            </a:r>
          </a:p>
        </p:txBody>
      </p:sp>
      <p:sp>
        <p:nvSpPr>
          <p:cNvPr id="198" name="L’administration numérique ne doit pas être traitée comme un problème de technologie mais comme un enjeu social :…"/>
          <p:cNvSpPr txBox="1">
            <a:spLocks noGrp="1"/>
          </p:cNvSpPr>
          <p:nvPr>
            <p:ph type="body" idx="1"/>
          </p:nvPr>
        </p:nvSpPr>
        <p:spPr>
          <a:xfrm>
            <a:off x="952500" y="1670512"/>
            <a:ext cx="11099801" cy="7313234"/>
          </a:xfrm>
          <a:prstGeom prst="rect">
            <a:avLst/>
          </a:prstGeom>
        </p:spPr>
        <p:txBody>
          <a:bodyPr/>
          <a:lstStyle/>
          <a:p>
            <a:pPr marL="337820" indent="-337820" algn="just" defTabSz="443991">
              <a:spcBef>
                <a:spcPts val="3100"/>
              </a:spcBef>
              <a:buChar char="➡"/>
              <a:defRPr sz="2432"/>
            </a:pPr>
            <a:r>
              <a:t> L’administration numérique ne doit pas être traitée comme un problème de technologie mais comme un enjeu social :</a:t>
            </a:r>
          </a:p>
          <a:p>
            <a:pPr marL="675640" lvl="1" indent="-337820" algn="just" defTabSz="443991">
              <a:spcBef>
                <a:spcPts val="3100"/>
              </a:spcBef>
              <a:defRPr sz="2432"/>
            </a:pPr>
            <a:r>
              <a:t>quel est le cout de l’accès aux droits à l’ère numérique (matériel, connexion, formation bureautique et numérique) ? </a:t>
            </a:r>
          </a:p>
          <a:p>
            <a:pPr marL="675640" lvl="1" indent="-337820" algn="just" defTabSz="443991">
              <a:spcBef>
                <a:spcPts val="3100"/>
              </a:spcBef>
              <a:defRPr sz="2432"/>
            </a:pPr>
            <a:r>
              <a:t>comment faire pour que les territoires ruraux ne soient pas des zones de non-droits sociaux ? </a:t>
            </a:r>
          </a:p>
          <a:p>
            <a:pPr marL="675640" lvl="1" indent="-337820" algn="just" defTabSz="443991">
              <a:spcBef>
                <a:spcPts val="3100"/>
              </a:spcBef>
              <a:defRPr sz="2432"/>
            </a:pPr>
            <a:r>
              <a:t>comment prendre en compte la notion d’accessibilité universelle ? </a:t>
            </a:r>
          </a:p>
          <a:p>
            <a:pPr marL="675640" lvl="1" indent="-337820" algn="just" defTabSz="443991">
              <a:spcBef>
                <a:spcPts val="3100"/>
              </a:spcBef>
              <a:defRPr sz="2432"/>
            </a:pPr>
            <a:r>
              <a:t>comment intégrer les enjeux de respect de la vie privée dans une administration qui fait de ses usagers des clefs USB ? </a:t>
            </a:r>
          </a:p>
          <a:p>
            <a:pPr marL="675640" lvl="1" indent="-337820" algn="just" defTabSz="443991">
              <a:spcBef>
                <a:spcPts val="3100"/>
              </a:spcBef>
              <a:defRPr sz="2432"/>
            </a:pPr>
            <a:r>
              <a:t>comment penser la question éthique en lien avec l’implication croissante des professionnels et des bénévoles dans la médiation numérique ? </a:t>
            </a:r>
          </a:p>
          <a:p>
            <a:pPr marL="675640" lvl="1" indent="-337820" algn="just" defTabSz="443991">
              <a:spcBef>
                <a:spcPts val="3100"/>
              </a:spcBef>
              <a:defRPr sz="2432"/>
            </a:pPr>
            <a:r>
              <a:t>quelle place donnerons-nous demain aux logarithmes dans l’accès aux droits ? </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Introduction"/>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Introduction</a:t>
            </a:r>
          </a:p>
        </p:txBody>
      </p:sp>
      <p:sp>
        <p:nvSpPr>
          <p:cNvPr id="123" name="Une démarche longue de réflexion sur l’accès aux droits entamée en 2012, dans laquelle s’est progressivement invitée le numérique.…"/>
          <p:cNvSpPr txBox="1">
            <a:spLocks noGrp="1"/>
          </p:cNvSpPr>
          <p:nvPr>
            <p:ph type="body" idx="1"/>
          </p:nvPr>
        </p:nvSpPr>
        <p:spPr>
          <a:prstGeom prst="rect">
            <a:avLst/>
          </a:prstGeom>
        </p:spPr>
        <p:txBody>
          <a:bodyPr/>
          <a:lstStyle/>
          <a:p>
            <a:r>
              <a:t>Une démarche longue de réflexion sur l’accès aux droits entamée en 2012, dans laquelle s’est progressivement invitée le numérique. </a:t>
            </a:r>
          </a:p>
          <a:p>
            <a:r>
              <a:t>Un imaginaire du numérique comme facilitateur de l’accès aux droits et porteur d’innovation sociale. </a:t>
            </a:r>
          </a:p>
          <a:p>
            <a:r>
              <a:t>Une réalité complexe transformant profondément les usages des professionnels et des usagers…. dans un contexte de rationalisation de l’action publique. </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n de l’intervention"/>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Plan de l’intervention</a:t>
            </a:r>
          </a:p>
        </p:txBody>
      </p:sp>
      <p:sp>
        <p:nvSpPr>
          <p:cNvPr id="126" name="Un « argument numérique » coincé entre facilitation des droits et rationalisation des moyens.…"/>
          <p:cNvSpPr txBox="1">
            <a:spLocks noGrp="1"/>
          </p:cNvSpPr>
          <p:nvPr>
            <p:ph type="body" idx="1"/>
          </p:nvPr>
        </p:nvSpPr>
        <p:spPr>
          <a:prstGeom prst="rect">
            <a:avLst/>
          </a:prstGeom>
        </p:spPr>
        <p:txBody>
          <a:bodyPr/>
          <a:lstStyle/>
          <a:p>
            <a:pPr marL="422275" indent="-422275" defTabSz="554990">
              <a:spcBef>
                <a:spcPts val="3900"/>
              </a:spcBef>
              <a:defRPr sz="3040"/>
            </a:pPr>
            <a:endParaRPr/>
          </a:p>
          <a:p>
            <a:pPr marL="844550" lvl="1" indent="-422275" defTabSz="554990">
              <a:spcBef>
                <a:spcPts val="3900"/>
              </a:spcBef>
              <a:buChar char="➡"/>
              <a:defRPr sz="3040"/>
            </a:pPr>
            <a:r>
              <a:t> Un « argument numérique » coincé entre facilitation des droits et rationalisation des moyens. </a:t>
            </a:r>
          </a:p>
          <a:p>
            <a:pPr marL="639444" lvl="1" indent="-217170" defTabSz="554990">
              <a:spcBef>
                <a:spcPts val="3900"/>
              </a:spcBef>
              <a:buSzPct val="100000"/>
              <a:buAutoNum type="arabicPeriod"/>
              <a:defRPr sz="3040"/>
            </a:pPr>
            <a:r>
              <a:t> Le non-recours aux droits et services et le numérique</a:t>
            </a:r>
          </a:p>
          <a:p>
            <a:pPr marL="639444" lvl="1" indent="-217170" defTabSz="554990">
              <a:spcBef>
                <a:spcPts val="3900"/>
              </a:spcBef>
              <a:buSzPct val="100000"/>
              <a:buAutoNum type="arabicPeriod"/>
              <a:defRPr sz="3040"/>
            </a:pPr>
            <a:r>
              <a:t> Territoire et numérique</a:t>
            </a:r>
          </a:p>
          <a:p>
            <a:pPr marL="639444" lvl="1" indent="-217170" defTabSz="554990">
              <a:spcBef>
                <a:spcPts val="3900"/>
              </a:spcBef>
              <a:buSzPct val="100000"/>
              <a:buAutoNum type="arabicPeriod"/>
              <a:defRPr sz="3040"/>
            </a:pPr>
            <a:r>
              <a:t> Matériel, usages et numérique</a:t>
            </a:r>
          </a:p>
          <a:p>
            <a:pPr marL="639444" lvl="1" indent="-217170" defTabSz="554990">
              <a:spcBef>
                <a:spcPts val="3900"/>
              </a:spcBef>
              <a:buSzPct val="100000"/>
              <a:buAutoNum type="arabicPeriod"/>
              <a:defRPr sz="3040"/>
            </a:pPr>
            <a:r>
              <a:t> Professionnels et bénévoles du social et responsabilité numérique</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Le non-recours aux droits et le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Le non-recours aux droits et le numérique</a:t>
            </a:r>
          </a:p>
        </p:txBody>
      </p:sp>
      <p:sp>
        <p:nvSpPr>
          <p:cNvPr id="129" name="L’Observatoire des Non-Recours aux Droits et Services a établi une typologie du non-recours en 4 dimensions."/>
          <p:cNvSpPr txBox="1">
            <a:spLocks noGrp="1"/>
          </p:cNvSpPr>
          <p:nvPr>
            <p:ph type="body" sz="quarter" idx="1"/>
          </p:nvPr>
        </p:nvSpPr>
        <p:spPr>
          <a:xfrm>
            <a:off x="952500" y="1331515"/>
            <a:ext cx="11099800" cy="1932385"/>
          </a:xfrm>
          <a:prstGeom prst="rect">
            <a:avLst/>
          </a:prstGeom>
        </p:spPr>
        <p:txBody>
          <a:bodyPr/>
          <a:lstStyle>
            <a:lvl1pPr>
              <a:buChar char="➡"/>
            </a:lvl1pPr>
          </a:lstStyle>
          <a:p>
            <a:r>
              <a:t> L’Observatoire des Non-Recours aux Droits et Services a établi une typologie du non-recours en 4 dimensions. </a:t>
            </a:r>
          </a:p>
        </p:txBody>
      </p:sp>
      <p:grpSp>
        <p:nvGrpSpPr>
          <p:cNvPr id="134" name="Groupe"/>
          <p:cNvGrpSpPr/>
          <p:nvPr/>
        </p:nvGrpSpPr>
        <p:grpSpPr>
          <a:xfrm>
            <a:off x="2212602" y="4218533"/>
            <a:ext cx="8579596" cy="2283942"/>
            <a:chOff x="0" y="0"/>
            <a:chExt cx="8579594" cy="2283941"/>
          </a:xfrm>
        </p:grpSpPr>
        <p:sp>
          <p:nvSpPr>
            <p:cNvPr id="130" name="Non-Information"/>
            <p:cNvSpPr/>
            <p:nvPr/>
          </p:nvSpPr>
          <p:spPr>
            <a:xfrm>
              <a:off x="0" y="533400"/>
              <a:ext cx="2559795" cy="948383"/>
            </a:xfrm>
            <a:prstGeom prst="rect">
              <a:avLst/>
            </a:prstGeom>
            <a:solidFill>
              <a:schemeClr val="accent4">
                <a:hueOff val="-461056"/>
                <a:satOff val="4338"/>
                <a:lumOff val="-10225"/>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b="0">
                  <a:solidFill>
                    <a:srgbClr val="FFFFFF"/>
                  </a:solidFill>
                  <a:latin typeface="+mn-lt"/>
                  <a:ea typeface="+mn-ea"/>
                  <a:cs typeface="+mn-cs"/>
                  <a:sym typeface="Helvetica Neue Medium"/>
                </a:defRPr>
              </a:lvl1pPr>
            </a:lstStyle>
            <a:p>
              <a:r>
                <a:t>Non-Information</a:t>
              </a:r>
            </a:p>
          </p:txBody>
        </p:sp>
        <p:sp>
          <p:nvSpPr>
            <p:cNvPr id="131" name="Non-Demande"/>
            <p:cNvSpPr/>
            <p:nvPr/>
          </p:nvSpPr>
          <p:spPr>
            <a:xfrm>
              <a:off x="3009900" y="0"/>
              <a:ext cx="2559795" cy="948383"/>
            </a:xfrm>
            <a:prstGeom prst="rect">
              <a:avLst/>
            </a:prstGeom>
            <a:solidFill>
              <a:schemeClr val="accent4">
                <a:hueOff val="-461056"/>
                <a:satOff val="4338"/>
                <a:lumOff val="-10225"/>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b="0">
                  <a:solidFill>
                    <a:srgbClr val="FFFFFF"/>
                  </a:solidFill>
                  <a:latin typeface="+mn-lt"/>
                  <a:ea typeface="+mn-ea"/>
                  <a:cs typeface="+mn-cs"/>
                  <a:sym typeface="Helvetica Neue Medium"/>
                </a:defRPr>
              </a:lvl1pPr>
            </a:lstStyle>
            <a:p>
              <a:r>
                <a:t>Non-Demande</a:t>
              </a:r>
            </a:p>
          </p:txBody>
        </p:sp>
        <p:sp>
          <p:nvSpPr>
            <p:cNvPr id="132" name="Non-Proposition"/>
            <p:cNvSpPr/>
            <p:nvPr/>
          </p:nvSpPr>
          <p:spPr>
            <a:xfrm>
              <a:off x="3009900" y="1335558"/>
              <a:ext cx="2559795" cy="948384"/>
            </a:xfrm>
            <a:prstGeom prst="rect">
              <a:avLst/>
            </a:prstGeom>
            <a:solidFill>
              <a:schemeClr val="accent4">
                <a:hueOff val="-461056"/>
                <a:satOff val="4338"/>
                <a:lumOff val="-10225"/>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b="0">
                  <a:solidFill>
                    <a:srgbClr val="FFFFFF"/>
                  </a:solidFill>
                  <a:latin typeface="+mn-lt"/>
                  <a:ea typeface="+mn-ea"/>
                  <a:cs typeface="+mn-cs"/>
                  <a:sym typeface="Helvetica Neue Medium"/>
                </a:defRPr>
              </a:lvl1pPr>
            </a:lstStyle>
            <a:p>
              <a:r>
                <a:t>Non-Proposition</a:t>
              </a:r>
            </a:p>
          </p:txBody>
        </p:sp>
        <p:sp>
          <p:nvSpPr>
            <p:cNvPr id="133" name="Non-Réception"/>
            <p:cNvSpPr/>
            <p:nvPr/>
          </p:nvSpPr>
          <p:spPr>
            <a:xfrm>
              <a:off x="6019800" y="533400"/>
              <a:ext cx="2559795" cy="948383"/>
            </a:xfrm>
            <a:prstGeom prst="rect">
              <a:avLst/>
            </a:prstGeom>
            <a:solidFill>
              <a:schemeClr val="accent4">
                <a:hueOff val="-461056"/>
                <a:satOff val="4338"/>
                <a:lumOff val="-10225"/>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b="0">
                  <a:solidFill>
                    <a:srgbClr val="FFFFFF"/>
                  </a:solidFill>
                  <a:latin typeface="+mn-lt"/>
                  <a:ea typeface="+mn-ea"/>
                  <a:cs typeface="+mn-cs"/>
                  <a:sym typeface="Helvetica Neue Medium"/>
                </a:defRPr>
              </a:lvl1pPr>
            </a:lstStyle>
            <a:p>
              <a:r>
                <a:t>Non-Réception</a:t>
              </a:r>
            </a:p>
          </p:txBody>
        </p:sp>
      </p:grpSp>
      <p:sp>
        <p:nvSpPr>
          <p:cNvPr id="135" name="DEMARCHE D’ACCES AUX DROITS ET SERVICES"/>
          <p:cNvSpPr/>
          <p:nvPr/>
        </p:nvSpPr>
        <p:spPr>
          <a:xfrm>
            <a:off x="1489174" y="7136258"/>
            <a:ext cx="10026452" cy="2464992"/>
          </a:xfrm>
          <a:prstGeom prst="rightArrow">
            <a:avLst>
              <a:gd name="adj1" fmla="val 24052"/>
              <a:gd name="adj2" fmla="val 66845"/>
            </a:avLst>
          </a:prstGeom>
          <a:solidFill>
            <a:schemeClr val="accent6"/>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DEMARCHE D’ACCES AUX DROITS ET SERVICES</a:t>
            </a:r>
          </a:p>
        </p:txBody>
      </p:sp>
      <p:pic>
        <p:nvPicPr>
          <p:cNvPr id="136" name="noun_Interlingua_1054588.png" descr="noun_Interlingua_1054588.png"/>
          <p:cNvPicPr>
            <a:picLocks noChangeAspect="1"/>
          </p:cNvPicPr>
          <p:nvPr/>
        </p:nvPicPr>
        <p:blipFill>
          <a:blip r:embed="rId2">
            <a:extLst/>
          </a:blip>
          <a:stretch>
            <a:fillRect/>
          </a:stretch>
        </p:blipFill>
        <p:spPr>
          <a:xfrm>
            <a:off x="5278908" y="6320085"/>
            <a:ext cx="1303984" cy="1303983"/>
          </a:xfrm>
          <a:prstGeom prst="rect">
            <a:avLst/>
          </a:prstGeom>
          <a:ln w="12700">
            <a:miter lim="400000"/>
          </a:ln>
        </p:spPr>
      </p:pic>
      <p:pic>
        <p:nvPicPr>
          <p:cNvPr id="137" name="noun_Computer_1014800.png" descr="noun_Computer_1014800.png"/>
          <p:cNvPicPr>
            <a:picLocks noChangeAspect="1"/>
          </p:cNvPicPr>
          <p:nvPr/>
        </p:nvPicPr>
        <p:blipFill>
          <a:blip r:embed="rId3">
            <a:extLst/>
          </a:blip>
          <a:stretch>
            <a:fillRect/>
          </a:stretch>
        </p:blipFill>
        <p:spPr>
          <a:xfrm>
            <a:off x="3239690" y="5638105"/>
            <a:ext cx="1187898" cy="1187897"/>
          </a:xfrm>
          <a:prstGeom prst="rect">
            <a:avLst/>
          </a:prstGeom>
          <a:ln w="12700">
            <a:miter lim="400000"/>
          </a:ln>
        </p:spPr>
      </p:pic>
      <p:pic>
        <p:nvPicPr>
          <p:cNvPr id="138" name="noun_Computer_1014800.png" descr="noun_Computer_1014800.png"/>
          <p:cNvPicPr>
            <a:picLocks noChangeAspect="1"/>
          </p:cNvPicPr>
          <p:nvPr/>
        </p:nvPicPr>
        <p:blipFill>
          <a:blip r:embed="rId3">
            <a:extLst/>
          </a:blip>
          <a:stretch>
            <a:fillRect/>
          </a:stretch>
        </p:blipFill>
        <p:spPr>
          <a:xfrm>
            <a:off x="6325790" y="6378128"/>
            <a:ext cx="1187898" cy="1187897"/>
          </a:xfrm>
          <a:prstGeom prst="rect">
            <a:avLst/>
          </a:prstGeom>
          <a:ln w="12700">
            <a:miter lim="400000"/>
          </a:ln>
        </p:spPr>
      </p:pic>
      <p:pic>
        <p:nvPicPr>
          <p:cNvPr id="139" name="noun_Computer_1014800.png" descr="noun_Computer_1014800.png"/>
          <p:cNvPicPr>
            <a:picLocks noChangeAspect="1"/>
          </p:cNvPicPr>
          <p:nvPr/>
        </p:nvPicPr>
        <p:blipFill>
          <a:blip r:embed="rId3">
            <a:extLst/>
          </a:blip>
          <a:stretch>
            <a:fillRect/>
          </a:stretch>
        </p:blipFill>
        <p:spPr>
          <a:xfrm>
            <a:off x="5908451" y="3178745"/>
            <a:ext cx="1187898" cy="1187897"/>
          </a:xfrm>
          <a:prstGeom prst="rect">
            <a:avLst/>
          </a:prstGeom>
          <a:ln w="12700">
            <a:miter lim="400000"/>
          </a:ln>
        </p:spPr>
      </p:pic>
      <p:pic>
        <p:nvPicPr>
          <p:cNvPr id="140" name="noun_Interlingua_1054588.png" descr="noun_Interlingua_1054588.png"/>
          <p:cNvPicPr>
            <a:picLocks noChangeAspect="1"/>
          </p:cNvPicPr>
          <p:nvPr/>
        </p:nvPicPr>
        <p:blipFill>
          <a:blip r:embed="rId2">
            <a:extLst/>
          </a:blip>
          <a:stretch>
            <a:fillRect/>
          </a:stretch>
        </p:blipFill>
        <p:spPr>
          <a:xfrm>
            <a:off x="2319808" y="5580062"/>
            <a:ext cx="1303984" cy="1303983"/>
          </a:xfrm>
          <a:prstGeom prst="rect">
            <a:avLst/>
          </a:prstGeom>
          <a:ln w="12700">
            <a:miter lim="400000"/>
          </a:ln>
        </p:spPr>
      </p:pic>
      <p:pic>
        <p:nvPicPr>
          <p:cNvPr id="141" name="noun_Computer_1014800.png" descr="noun_Computer_1014800.png"/>
          <p:cNvPicPr>
            <a:picLocks noChangeAspect="1"/>
          </p:cNvPicPr>
          <p:nvPr/>
        </p:nvPicPr>
        <p:blipFill>
          <a:blip r:embed="rId3">
            <a:extLst/>
          </a:blip>
          <a:stretch>
            <a:fillRect/>
          </a:stretch>
        </p:blipFill>
        <p:spPr>
          <a:xfrm>
            <a:off x="8814990" y="5638105"/>
            <a:ext cx="1187898" cy="1187897"/>
          </a:xfrm>
          <a:prstGeom prst="rect">
            <a:avLst/>
          </a:prstGeom>
          <a:ln w="12700">
            <a:miter lim="400000"/>
          </a:ln>
        </p:spPr>
      </p:pic>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Le non-recours aux droits et le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Le non-recours aux droits et le numérique</a:t>
            </a:r>
          </a:p>
        </p:txBody>
      </p:sp>
      <p:sp>
        <p:nvSpPr>
          <p:cNvPr id="144" name="L’Observatoire des Non-Recours aux Droits et Services a établi une typologie du non-recours en 4 dimensions."/>
          <p:cNvSpPr txBox="1">
            <a:spLocks noGrp="1"/>
          </p:cNvSpPr>
          <p:nvPr>
            <p:ph type="body" sz="quarter" idx="1"/>
          </p:nvPr>
        </p:nvSpPr>
        <p:spPr>
          <a:xfrm>
            <a:off x="952500" y="1331515"/>
            <a:ext cx="11099800" cy="1932385"/>
          </a:xfrm>
          <a:prstGeom prst="rect">
            <a:avLst/>
          </a:prstGeom>
        </p:spPr>
        <p:txBody>
          <a:bodyPr/>
          <a:lstStyle>
            <a:lvl1pPr>
              <a:buChar char="➡"/>
            </a:lvl1pPr>
          </a:lstStyle>
          <a:p>
            <a:r>
              <a:t> L’Observatoire des Non-Recours aux Droits et Services a établi une typologie du non-recours en 4 dimensions. </a:t>
            </a:r>
          </a:p>
        </p:txBody>
      </p:sp>
      <p:sp>
        <p:nvSpPr>
          <p:cNvPr id="145" name="Non-Information"/>
          <p:cNvSpPr/>
          <p:nvPr/>
        </p:nvSpPr>
        <p:spPr>
          <a:xfrm>
            <a:off x="1590302" y="3342233"/>
            <a:ext cx="2559796" cy="948383"/>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Non-Information</a:t>
            </a:r>
          </a:p>
        </p:txBody>
      </p:sp>
      <p:sp>
        <p:nvSpPr>
          <p:cNvPr id="146" name="Non-Demande"/>
          <p:cNvSpPr/>
          <p:nvPr/>
        </p:nvSpPr>
        <p:spPr>
          <a:xfrm>
            <a:off x="1590302" y="4738129"/>
            <a:ext cx="2559796" cy="948383"/>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Non-Demande</a:t>
            </a:r>
          </a:p>
        </p:txBody>
      </p:sp>
      <p:sp>
        <p:nvSpPr>
          <p:cNvPr id="147" name="Non-Proposition"/>
          <p:cNvSpPr/>
          <p:nvPr/>
        </p:nvSpPr>
        <p:spPr>
          <a:xfrm>
            <a:off x="1590302" y="6134025"/>
            <a:ext cx="2559796" cy="948384"/>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Non-Proposition</a:t>
            </a:r>
          </a:p>
        </p:txBody>
      </p:sp>
      <p:sp>
        <p:nvSpPr>
          <p:cNvPr id="148" name="Non-Réception"/>
          <p:cNvSpPr/>
          <p:nvPr/>
        </p:nvSpPr>
        <p:spPr>
          <a:xfrm>
            <a:off x="1590302" y="7529921"/>
            <a:ext cx="2559796" cy="948384"/>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Non-Réception</a:t>
            </a:r>
          </a:p>
        </p:txBody>
      </p:sp>
      <p:sp>
        <p:nvSpPr>
          <p:cNvPr id="149" name="L’usager ne sait pas qu’un service existe et ne sait pas comment savoir qu’un service existe."/>
          <p:cNvSpPr txBox="1"/>
          <p:nvPr/>
        </p:nvSpPr>
        <p:spPr>
          <a:xfrm>
            <a:off x="4359967" y="3401591"/>
            <a:ext cx="8098984" cy="8296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L’usager ne sait pas qu’un service existe et ne sait pas comment savoir qu’un service existe.   </a:t>
            </a:r>
          </a:p>
        </p:txBody>
      </p:sp>
      <p:sp>
        <p:nvSpPr>
          <p:cNvPr id="150" name="L’usager sait qu’un service existe mais est découragé par les conditions d’accès."/>
          <p:cNvSpPr txBox="1"/>
          <p:nvPr/>
        </p:nvSpPr>
        <p:spPr>
          <a:xfrm>
            <a:off x="4359967" y="4797487"/>
            <a:ext cx="8098984" cy="8296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L’usager sait qu’un service existe mais est découragé par les conditions d’accès. </a:t>
            </a:r>
          </a:p>
        </p:txBody>
      </p:sp>
      <p:sp>
        <p:nvSpPr>
          <p:cNvPr id="151" name="Un agent public connaissant un service se retient de le présenter à un potentiel bénéficiaire."/>
          <p:cNvSpPr txBox="1"/>
          <p:nvPr/>
        </p:nvSpPr>
        <p:spPr>
          <a:xfrm>
            <a:off x="4359967" y="6193383"/>
            <a:ext cx="8098984" cy="8296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Un agent public connaissant un service se retient de le présenter à un potentiel bénéficiaire. </a:t>
            </a:r>
          </a:p>
        </p:txBody>
      </p:sp>
      <p:sp>
        <p:nvSpPr>
          <p:cNvPr id="152" name="Un usager ayant la bonne information a formulé une demande qui n’aboutit pas pour des raisons internes à l’administration."/>
          <p:cNvSpPr txBox="1"/>
          <p:nvPr/>
        </p:nvSpPr>
        <p:spPr>
          <a:xfrm>
            <a:off x="4359967" y="7405130"/>
            <a:ext cx="8098984" cy="11979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Un usager ayant la bonne information a formulé une demande qui n’aboutit pas pour des raisons internes à l’administration. </a:t>
            </a: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Le non-recours aux droits et le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Le non-recours aux droits et le numérique</a:t>
            </a:r>
          </a:p>
        </p:txBody>
      </p:sp>
      <p:sp>
        <p:nvSpPr>
          <p:cNvPr id="155" name="L’Observatoire des Non-Recours aux Droits et Services a établi une typologie du non-recours en 4 dimensions."/>
          <p:cNvSpPr txBox="1">
            <a:spLocks noGrp="1"/>
          </p:cNvSpPr>
          <p:nvPr>
            <p:ph type="body" sz="quarter" idx="1"/>
          </p:nvPr>
        </p:nvSpPr>
        <p:spPr>
          <a:xfrm>
            <a:off x="952500" y="1331515"/>
            <a:ext cx="11099800" cy="1932385"/>
          </a:xfrm>
          <a:prstGeom prst="rect">
            <a:avLst/>
          </a:prstGeom>
        </p:spPr>
        <p:txBody>
          <a:bodyPr/>
          <a:lstStyle>
            <a:lvl1pPr>
              <a:buChar char="➡"/>
            </a:lvl1pPr>
          </a:lstStyle>
          <a:p>
            <a:r>
              <a:t> L’Observatoire des Non-Recours aux Droits et Services a établi une typologie du non-recours en 4 dimensions. </a:t>
            </a:r>
          </a:p>
        </p:txBody>
      </p:sp>
      <p:sp>
        <p:nvSpPr>
          <p:cNvPr id="156" name="Non-Information"/>
          <p:cNvSpPr/>
          <p:nvPr/>
        </p:nvSpPr>
        <p:spPr>
          <a:xfrm>
            <a:off x="1590302" y="3342233"/>
            <a:ext cx="2559796" cy="948383"/>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Non-Information</a:t>
            </a:r>
          </a:p>
        </p:txBody>
      </p:sp>
      <p:sp>
        <p:nvSpPr>
          <p:cNvPr id="157" name="Non-Demande"/>
          <p:cNvSpPr/>
          <p:nvPr/>
        </p:nvSpPr>
        <p:spPr>
          <a:xfrm>
            <a:off x="1590302" y="4738129"/>
            <a:ext cx="2559796" cy="948383"/>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Non-Demande</a:t>
            </a:r>
          </a:p>
        </p:txBody>
      </p:sp>
      <p:sp>
        <p:nvSpPr>
          <p:cNvPr id="158" name="Non-Proposition"/>
          <p:cNvSpPr/>
          <p:nvPr/>
        </p:nvSpPr>
        <p:spPr>
          <a:xfrm>
            <a:off x="1590302" y="6134025"/>
            <a:ext cx="2559796" cy="948384"/>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Non-Proposition</a:t>
            </a:r>
          </a:p>
        </p:txBody>
      </p:sp>
      <p:sp>
        <p:nvSpPr>
          <p:cNvPr id="159" name="Non-Réception"/>
          <p:cNvSpPr/>
          <p:nvPr/>
        </p:nvSpPr>
        <p:spPr>
          <a:xfrm>
            <a:off x="1590302" y="7529921"/>
            <a:ext cx="2559796" cy="948384"/>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Non-Réception</a:t>
            </a:r>
          </a:p>
        </p:txBody>
      </p:sp>
      <p:sp>
        <p:nvSpPr>
          <p:cNvPr id="160" name="Enjeux : accessibilité universelle / logarithme de sélection des informations."/>
          <p:cNvSpPr txBox="1"/>
          <p:nvPr/>
        </p:nvSpPr>
        <p:spPr>
          <a:xfrm>
            <a:off x="6038599" y="3401591"/>
            <a:ext cx="6509252" cy="8296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Enjeux : accessibilité universelle / logarithme de sélection des informations.  </a:t>
            </a:r>
          </a:p>
        </p:txBody>
      </p:sp>
      <p:pic>
        <p:nvPicPr>
          <p:cNvPr id="161" name="noun_Computer_1014800.png" descr="noun_Computer_1014800.png"/>
          <p:cNvPicPr>
            <a:picLocks noChangeAspect="1"/>
          </p:cNvPicPr>
          <p:nvPr/>
        </p:nvPicPr>
        <p:blipFill>
          <a:blip r:embed="rId2">
            <a:extLst/>
          </a:blip>
          <a:stretch>
            <a:fillRect/>
          </a:stretch>
        </p:blipFill>
        <p:spPr>
          <a:xfrm>
            <a:off x="4928790" y="3222476"/>
            <a:ext cx="1187898" cy="1187897"/>
          </a:xfrm>
          <a:prstGeom prst="rect">
            <a:avLst/>
          </a:prstGeom>
          <a:ln w="12700">
            <a:miter lim="400000"/>
          </a:ln>
        </p:spPr>
      </p:pic>
      <p:pic>
        <p:nvPicPr>
          <p:cNvPr id="162" name="noun_Interlingua_1054588.png" descr="noun_Interlingua_1054588.png"/>
          <p:cNvPicPr>
            <a:picLocks noChangeAspect="1"/>
          </p:cNvPicPr>
          <p:nvPr/>
        </p:nvPicPr>
        <p:blipFill>
          <a:blip r:embed="rId3">
            <a:extLst/>
          </a:blip>
          <a:stretch>
            <a:fillRect/>
          </a:stretch>
        </p:blipFill>
        <p:spPr>
          <a:xfrm>
            <a:off x="4008908" y="3164433"/>
            <a:ext cx="1303984" cy="1303983"/>
          </a:xfrm>
          <a:prstGeom prst="rect">
            <a:avLst/>
          </a:prstGeom>
          <a:ln w="12700">
            <a:miter lim="400000"/>
          </a:ln>
        </p:spPr>
      </p:pic>
      <p:sp>
        <p:nvSpPr>
          <p:cNvPr id="163" name="Enjeux : nouvelles compétences bureautiques et numériques nécessaires à l’accès aux droits / stockage et l’accès aux justificatifs fournis (coffre-fort numérique)."/>
          <p:cNvSpPr txBox="1"/>
          <p:nvPr/>
        </p:nvSpPr>
        <p:spPr>
          <a:xfrm>
            <a:off x="5962400" y="4429187"/>
            <a:ext cx="6509251" cy="15662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Enjeux : nouvelles compétences bureautiques et numériques nécessaires à l’accès aux droits / stockage et l’accès aux justificatifs fournis (coffre-fort numérique). </a:t>
            </a:r>
          </a:p>
        </p:txBody>
      </p:sp>
      <p:pic>
        <p:nvPicPr>
          <p:cNvPr id="164" name="noun_Computer_1014800.png" descr="noun_Computer_1014800.png"/>
          <p:cNvPicPr>
            <a:picLocks noChangeAspect="1"/>
          </p:cNvPicPr>
          <p:nvPr/>
        </p:nvPicPr>
        <p:blipFill>
          <a:blip r:embed="rId2">
            <a:extLst/>
          </a:blip>
          <a:stretch>
            <a:fillRect/>
          </a:stretch>
        </p:blipFill>
        <p:spPr>
          <a:xfrm>
            <a:off x="4462300" y="4618372"/>
            <a:ext cx="1187897" cy="1187897"/>
          </a:xfrm>
          <a:prstGeom prst="rect">
            <a:avLst/>
          </a:prstGeom>
          <a:ln w="12700">
            <a:miter lim="400000"/>
          </a:ln>
        </p:spPr>
      </p:pic>
      <p:pic>
        <p:nvPicPr>
          <p:cNvPr id="165" name="noun_Computer_1014800.png" descr="noun_Computer_1014800.png"/>
          <p:cNvPicPr>
            <a:picLocks noChangeAspect="1"/>
          </p:cNvPicPr>
          <p:nvPr/>
        </p:nvPicPr>
        <p:blipFill>
          <a:blip r:embed="rId2">
            <a:extLst/>
          </a:blip>
          <a:stretch>
            <a:fillRect/>
          </a:stretch>
        </p:blipFill>
        <p:spPr>
          <a:xfrm>
            <a:off x="4922241" y="6072311"/>
            <a:ext cx="1187897" cy="1187898"/>
          </a:xfrm>
          <a:prstGeom prst="rect">
            <a:avLst/>
          </a:prstGeom>
          <a:ln w="12700">
            <a:miter lim="400000"/>
          </a:ln>
        </p:spPr>
      </p:pic>
      <p:pic>
        <p:nvPicPr>
          <p:cNvPr id="166" name="noun_Interlingua_1054588.png" descr="noun_Interlingua_1054588.png"/>
          <p:cNvPicPr>
            <a:picLocks noChangeAspect="1"/>
          </p:cNvPicPr>
          <p:nvPr/>
        </p:nvPicPr>
        <p:blipFill>
          <a:blip r:embed="rId3">
            <a:extLst/>
          </a:blip>
          <a:stretch>
            <a:fillRect/>
          </a:stretch>
        </p:blipFill>
        <p:spPr>
          <a:xfrm>
            <a:off x="4002359" y="6014268"/>
            <a:ext cx="1303983" cy="1303983"/>
          </a:xfrm>
          <a:prstGeom prst="rect">
            <a:avLst/>
          </a:prstGeom>
          <a:ln w="12700">
            <a:miter lim="400000"/>
          </a:ln>
        </p:spPr>
      </p:pic>
      <p:sp>
        <p:nvSpPr>
          <p:cNvPr id="167" name="Enjeux : logarithme de sélection des informations."/>
          <p:cNvSpPr txBox="1"/>
          <p:nvPr/>
        </p:nvSpPr>
        <p:spPr>
          <a:xfrm>
            <a:off x="6038599" y="6251426"/>
            <a:ext cx="6509252" cy="8296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Enjeux : logarithme de sélection des informations.  </a:t>
            </a:r>
          </a:p>
        </p:txBody>
      </p:sp>
      <p:sp>
        <p:nvSpPr>
          <p:cNvPr id="168" name="Enjeux : quelle preuve pour attester des démarches numériques et pouvoir contester les décisions de l’administration."/>
          <p:cNvSpPr txBox="1"/>
          <p:nvPr/>
        </p:nvSpPr>
        <p:spPr>
          <a:xfrm>
            <a:off x="6038599" y="7405130"/>
            <a:ext cx="6509252" cy="11979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b="0"/>
            </a:lvl1pPr>
          </a:lstStyle>
          <a:p>
            <a:r>
              <a:t>Enjeux : quelle preuve pour attester des démarches numériques et pouvoir contester les décisions de l’administration. </a:t>
            </a:r>
          </a:p>
        </p:txBody>
      </p:sp>
      <p:pic>
        <p:nvPicPr>
          <p:cNvPr id="169" name="noun_Computer_1014800.png" descr="noun_Computer_1014800.png"/>
          <p:cNvPicPr>
            <a:picLocks noChangeAspect="1"/>
          </p:cNvPicPr>
          <p:nvPr/>
        </p:nvPicPr>
        <p:blipFill>
          <a:blip r:embed="rId2">
            <a:extLst/>
          </a:blip>
          <a:stretch>
            <a:fillRect/>
          </a:stretch>
        </p:blipFill>
        <p:spPr>
          <a:xfrm>
            <a:off x="4928790" y="7410164"/>
            <a:ext cx="1187898" cy="1187898"/>
          </a:xfrm>
          <a:prstGeom prst="rect">
            <a:avLst/>
          </a:prstGeom>
          <a:ln w="12700">
            <a:miter lim="400000"/>
          </a:ln>
        </p:spPr>
      </p:pic>
      <p:pic>
        <p:nvPicPr>
          <p:cNvPr id="170" name="noun_Mail_1611369.png" descr="noun_Mail_1611369.png"/>
          <p:cNvPicPr>
            <a:picLocks noChangeAspect="1"/>
          </p:cNvPicPr>
          <p:nvPr/>
        </p:nvPicPr>
        <p:blipFill>
          <a:blip r:embed="rId4">
            <a:extLst/>
          </a:blip>
          <a:stretch>
            <a:fillRect/>
          </a:stretch>
        </p:blipFill>
        <p:spPr>
          <a:xfrm>
            <a:off x="4054396" y="7404158"/>
            <a:ext cx="1199909" cy="1199910"/>
          </a:xfrm>
          <a:prstGeom prst="rect">
            <a:avLst/>
          </a:prstGeom>
          <a:ln w="12700">
            <a:miter lim="400000"/>
          </a:ln>
        </p:spPr>
      </p:pic>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Le non-recours aux droits et le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Le non-recours aux droits et le numérique</a:t>
            </a:r>
          </a:p>
        </p:txBody>
      </p:sp>
      <p:sp>
        <p:nvSpPr>
          <p:cNvPr id="173" name="Quelques chiffres :…"/>
          <p:cNvSpPr txBox="1">
            <a:spLocks noGrp="1"/>
          </p:cNvSpPr>
          <p:nvPr>
            <p:ph type="body" idx="1"/>
          </p:nvPr>
        </p:nvSpPr>
        <p:spPr>
          <a:prstGeom prst="rect">
            <a:avLst/>
          </a:prstGeom>
        </p:spPr>
        <p:txBody>
          <a:bodyPr/>
          <a:lstStyle/>
          <a:p>
            <a:pPr marL="422275" indent="-422275" defTabSz="554990">
              <a:spcBef>
                <a:spcPts val="3900"/>
              </a:spcBef>
              <a:buChar char="➡"/>
              <a:defRPr sz="3040"/>
            </a:pPr>
            <a:r>
              <a:t> Quelques chiffres :</a:t>
            </a:r>
          </a:p>
          <a:p>
            <a:pPr marL="422275" indent="-422275" defTabSz="554990">
              <a:spcBef>
                <a:spcPts val="3900"/>
              </a:spcBef>
              <a:defRPr sz="3040"/>
            </a:pPr>
            <a:r>
              <a:t>Dans des situations de face-à-face, sans l’obstacle supplémentaire du numérique le non-non-recours aux droits a pu s’élever à 70% pour l’Aide à la Complémentaire Santé par exemple. (Odenore)</a:t>
            </a:r>
          </a:p>
          <a:p>
            <a:pPr marL="844550" lvl="1" indent="-422275" defTabSz="554990">
              <a:spcBef>
                <a:spcPts val="3900"/>
              </a:spcBef>
              <a:defRPr sz="3040"/>
            </a:pPr>
            <a:r>
              <a:t>25% des précaires isolés éprouvent des difficultés à trouver une information sur Internet. (Défenseur des droits)</a:t>
            </a:r>
          </a:p>
          <a:p>
            <a:pPr marL="844550" lvl="1" indent="-422275" defTabSz="554990">
              <a:spcBef>
                <a:spcPts val="3900"/>
              </a:spcBef>
              <a:defRPr sz="3040"/>
            </a:pPr>
            <a:r>
              <a:t>20 % des précaires isolés n’ont pas accès à Internet. (Défenseur des droits)</a:t>
            </a: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rritoire et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Territoire et numérique</a:t>
            </a:r>
          </a:p>
        </p:txBody>
      </p:sp>
      <p:sp>
        <p:nvSpPr>
          <p:cNvPr id="176" name="Depuis le début des années 2000 et le lancement d’une démarche globale de Nouveau Management Public, les inégalités territoriales se sont creusées.…"/>
          <p:cNvSpPr txBox="1">
            <a:spLocks noGrp="1"/>
          </p:cNvSpPr>
          <p:nvPr>
            <p:ph type="body" idx="1"/>
          </p:nvPr>
        </p:nvSpPr>
        <p:spPr>
          <a:xfrm>
            <a:off x="952500" y="2277908"/>
            <a:ext cx="11099801" cy="6286501"/>
          </a:xfrm>
          <a:prstGeom prst="rect">
            <a:avLst/>
          </a:prstGeom>
        </p:spPr>
        <p:txBody>
          <a:bodyPr/>
          <a:lstStyle/>
          <a:p>
            <a:pPr marL="426719" indent="-426719" defTabSz="560831">
              <a:spcBef>
                <a:spcPts val="4000"/>
              </a:spcBef>
              <a:defRPr sz="3072"/>
            </a:pPr>
            <a:r>
              <a:t>Depuis le début des années 2000 et le lancement d’une démarche globale de Nouveau Management Public, les inégalités territoriales se sont creusées. </a:t>
            </a:r>
          </a:p>
          <a:p>
            <a:pPr marL="426719" indent="-426719" defTabSz="560831">
              <a:spcBef>
                <a:spcPts val="4000"/>
              </a:spcBef>
              <a:defRPr sz="3072"/>
            </a:pPr>
            <a:r>
              <a:t>Dans les territoires ruraux, les services publics se retirent, les usagers peuvent avoir à faire 90 km, par exemple en Normandie, pour se rendre à un guichet. </a:t>
            </a:r>
          </a:p>
          <a:p>
            <a:pPr marL="426719" indent="-426719" defTabSz="560831">
              <a:spcBef>
                <a:spcPts val="4000"/>
              </a:spcBef>
              <a:defRPr sz="3072"/>
            </a:pPr>
            <a:r>
              <a:t>Dans ces territoires il existe des zones blanches (téléphone et internet ou des zones à bas débit. Le numérique ne rapproche pas les services des citoyens en zone rurale. Les 3/4 des bâtiments des zones rurales et de montagne n’ont pas d’accès stable au haut débit (CREDOC). </a:t>
            </a: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Matériel, usages et numérique"/>
          <p:cNvSpPr txBox="1">
            <a:spLocks noGrp="1"/>
          </p:cNvSpPr>
          <p:nvPr>
            <p:ph type="title"/>
          </p:nvPr>
        </p:nvSpPr>
        <p:spPr>
          <a:xfrm>
            <a:off x="952500" y="304800"/>
            <a:ext cx="11099800" cy="948383"/>
          </a:xfrm>
          <a:prstGeom prst="rect">
            <a:avLst/>
          </a:prstGeom>
          <a:solidFill>
            <a:srgbClr val="000000"/>
          </a:solidFill>
        </p:spPr>
        <p:txBody>
          <a:bodyPr/>
          <a:lstStyle>
            <a:lvl1pPr>
              <a:defRPr sz="3900">
                <a:solidFill>
                  <a:srgbClr val="FFFFFF"/>
                </a:solidFill>
              </a:defRPr>
            </a:lvl1pPr>
          </a:lstStyle>
          <a:p>
            <a:r>
              <a:t>Matériel, usages et numérique</a:t>
            </a:r>
          </a:p>
        </p:txBody>
      </p:sp>
      <p:sp>
        <p:nvSpPr>
          <p:cNvPr id="179" name="L’expression fracture numérique désigne le risque qu’une partie de la population ne puisse pas accéder à l’administration numérique par manque de matériel adéquat.…"/>
          <p:cNvSpPr txBox="1">
            <a:spLocks noGrp="1"/>
          </p:cNvSpPr>
          <p:nvPr>
            <p:ph type="body" idx="1"/>
          </p:nvPr>
        </p:nvSpPr>
        <p:spPr>
          <a:xfrm>
            <a:off x="952499" y="2277908"/>
            <a:ext cx="11099801" cy="6286501"/>
          </a:xfrm>
          <a:prstGeom prst="rect">
            <a:avLst/>
          </a:prstGeom>
        </p:spPr>
        <p:txBody>
          <a:bodyPr/>
          <a:lstStyle/>
          <a:p>
            <a:pPr algn="just"/>
            <a:r>
              <a:t>L’expression </a:t>
            </a:r>
            <a:r>
              <a:rPr b="1"/>
              <a:t>fracture numérique</a:t>
            </a:r>
            <a:r>
              <a:t> désigne le risque qu’une partie de la population ne puisse pas accéder à l’administration numérique par manque de matériel adéquat. </a:t>
            </a:r>
          </a:p>
          <a:p>
            <a:pPr algn="just"/>
            <a:r>
              <a:t>Cette fracture s’est résorbée mais laisse apparaitre des difficultés selon les équipements (accès aux sites mal configurés pour les smartphone et les tablettes. </a:t>
            </a:r>
          </a:p>
        </p:txBody>
      </p:sp>
    </p:spTree>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1132</Words>
  <Application>Microsoft Macintosh PowerPoint</Application>
  <PresentationFormat>Personnalisé</PresentationFormat>
  <Paragraphs>89</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White</vt:lpstr>
      <vt:lpstr>Le non-recours aux droits sociaux à l’heure des démarches numériques</vt:lpstr>
      <vt:lpstr>Introduction</vt:lpstr>
      <vt:lpstr>Plan de l’intervention</vt:lpstr>
      <vt:lpstr>Le non-recours aux droits et le numérique</vt:lpstr>
      <vt:lpstr>Le non-recours aux droits et le numérique</vt:lpstr>
      <vt:lpstr>Le non-recours aux droits et le numérique</vt:lpstr>
      <vt:lpstr>Le non-recours aux droits et le numérique</vt:lpstr>
      <vt:lpstr>Territoire et numérique</vt:lpstr>
      <vt:lpstr>Matériel, usages et numérique</vt:lpstr>
      <vt:lpstr>Matériel, usages et numérique</vt:lpstr>
      <vt:lpstr>Matériel, usages et numérique</vt:lpstr>
      <vt:lpstr>Professionnels du social et responsabilité numérique</vt:lpstr>
      <vt:lpstr>Professionnels du social et responsabilité numérique</vt:lpstr>
      <vt:lpstr>Professionnels du social et responsabilité numérique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non-recours aux droits sociaux à l’heure des démarches numériques</dc:title>
  <cp:lastModifiedBy>SAF</cp:lastModifiedBy>
  <cp:revision>1</cp:revision>
  <dcterms:modified xsi:type="dcterms:W3CDTF">2018-11-09T01:13:29Z</dcterms:modified>
</cp:coreProperties>
</file>