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1"/>
  </p:sldMasterIdLst>
  <p:sldIdLst>
    <p:sldId id="256" r:id="rId2"/>
    <p:sldId id="267" r:id="rId3"/>
    <p:sldId id="258" r:id="rId4"/>
    <p:sldId id="257" r:id="rId5"/>
    <p:sldId id="262" r:id="rId6"/>
    <p:sldId id="260" r:id="rId7"/>
    <p:sldId id="264" r:id="rId8"/>
    <p:sldId id="293" r:id="rId9"/>
    <p:sldId id="263" r:id="rId10"/>
    <p:sldId id="265" r:id="rId11"/>
    <p:sldId id="266" r:id="rId12"/>
    <p:sldId id="290" r:id="rId13"/>
    <p:sldId id="291" r:id="rId14"/>
    <p:sldId id="289" r:id="rId15"/>
    <p:sldId id="269" r:id="rId16"/>
    <p:sldId id="268" r:id="rId17"/>
    <p:sldId id="270" r:id="rId18"/>
    <p:sldId id="276" r:id="rId19"/>
    <p:sldId id="277" r:id="rId20"/>
    <p:sldId id="278" r:id="rId21"/>
    <p:sldId id="279" r:id="rId22"/>
    <p:sldId id="271" r:id="rId23"/>
    <p:sldId id="272" r:id="rId24"/>
    <p:sldId id="273" r:id="rId25"/>
    <p:sldId id="274" r:id="rId26"/>
    <p:sldId id="275" r:id="rId27"/>
    <p:sldId id="292" r:id="rId28"/>
    <p:sldId id="280" r:id="rId29"/>
    <p:sldId id="281" r:id="rId30"/>
    <p:sldId id="282" r:id="rId31"/>
    <p:sldId id="283" r:id="rId32"/>
    <p:sldId id="286" r:id="rId33"/>
    <p:sldId id="284" r:id="rId34"/>
    <p:sldId id="285" r:id="rId35"/>
    <p:sldId id="287" r:id="rId36"/>
    <p:sldId id="28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DE GUEROULT D'AUBLAY" initials="EDGD" lastIdx="1" clrIdx="0">
    <p:extLst>
      <p:ext uri="{19B8F6BF-5375-455C-9EA6-DF929625EA0E}">
        <p15:presenceInfo xmlns:p15="http://schemas.microsoft.com/office/powerpoint/2012/main" userId="S::e.degueroult@36097.onmicrosoft.com::549c18fa-eb6c-4241-b3e6-1586816ed0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1EBC6-215A-41FB-8C57-0C4168FC932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470ABB64-B09B-43F3-A6DE-BBDDC27C4F9B}">
      <dgm:prSet/>
      <dgm:spPr/>
      <dgm:t>
        <a:bodyPr/>
        <a:lstStyle/>
        <a:p>
          <a:r>
            <a:rPr lang="fr-FR" dirty="0"/>
            <a:t>1</a:t>
          </a:r>
          <a:r>
            <a:rPr lang="fr-FR" baseline="30000" dirty="0"/>
            <a:t>er</a:t>
          </a:r>
          <a:r>
            <a:rPr lang="fr-FR" dirty="0"/>
            <a:t> semestre 2020 	30 %</a:t>
          </a:r>
        </a:p>
      </dgm:t>
    </dgm:pt>
    <dgm:pt modelId="{887F558E-3247-4BBC-B0D2-F235DF39B366}" type="parTrans" cxnId="{EB0E59BA-3ED3-4CC3-BFE1-8F7855E63BD9}">
      <dgm:prSet/>
      <dgm:spPr/>
      <dgm:t>
        <a:bodyPr/>
        <a:lstStyle/>
        <a:p>
          <a:endParaRPr lang="fr-FR"/>
        </a:p>
      </dgm:t>
    </dgm:pt>
    <dgm:pt modelId="{EF537193-5551-4A93-8149-B251B90EE782}" type="sibTrans" cxnId="{EB0E59BA-3ED3-4CC3-BFE1-8F7855E63BD9}">
      <dgm:prSet/>
      <dgm:spPr/>
      <dgm:t>
        <a:bodyPr/>
        <a:lstStyle/>
        <a:p>
          <a:endParaRPr lang="fr-FR"/>
        </a:p>
      </dgm:t>
    </dgm:pt>
    <dgm:pt modelId="{FA6E8E74-181C-41FA-AF83-6DCDED09936A}">
      <dgm:prSet/>
      <dgm:spPr/>
      <dgm:t>
        <a:bodyPr/>
        <a:lstStyle/>
        <a:p>
          <a:r>
            <a:rPr lang="fr-FR" dirty="0"/>
            <a:t>2</a:t>
          </a:r>
          <a:r>
            <a:rPr lang="fr-FR" baseline="30000" dirty="0"/>
            <a:t>ème</a:t>
          </a:r>
          <a:r>
            <a:rPr lang="fr-FR" dirty="0"/>
            <a:t> semestre 2020 	60 %</a:t>
          </a:r>
        </a:p>
      </dgm:t>
    </dgm:pt>
    <dgm:pt modelId="{300EEEF9-FA24-4386-B517-85555AEA5BA5}" type="parTrans" cxnId="{4296A57A-68B6-40D7-A6E7-83A995BF1335}">
      <dgm:prSet/>
      <dgm:spPr/>
      <dgm:t>
        <a:bodyPr/>
        <a:lstStyle/>
        <a:p>
          <a:endParaRPr lang="fr-FR"/>
        </a:p>
      </dgm:t>
    </dgm:pt>
    <dgm:pt modelId="{F2E8C24B-255F-4C9C-A173-841DCF0A6821}" type="sibTrans" cxnId="{4296A57A-68B6-40D7-A6E7-83A995BF1335}">
      <dgm:prSet/>
      <dgm:spPr/>
      <dgm:t>
        <a:bodyPr/>
        <a:lstStyle/>
        <a:p>
          <a:endParaRPr lang="fr-FR"/>
        </a:p>
      </dgm:t>
    </dgm:pt>
    <dgm:pt modelId="{FB0E7233-C829-4DF0-B357-292BF2E28025}">
      <dgm:prSet/>
      <dgm:spPr/>
      <dgm:t>
        <a:bodyPr/>
        <a:lstStyle/>
        <a:p>
          <a:r>
            <a:rPr lang="fr-FR" dirty="0"/>
            <a:t>4 premiers mois 2021 	72 % </a:t>
          </a:r>
        </a:p>
      </dgm:t>
    </dgm:pt>
    <dgm:pt modelId="{301BD5D5-23DB-4FF4-96B3-49C8100C84FC}" type="parTrans" cxnId="{E50FA29F-91D5-4188-93CB-DC9D23B83EFF}">
      <dgm:prSet/>
      <dgm:spPr/>
      <dgm:t>
        <a:bodyPr/>
        <a:lstStyle/>
        <a:p>
          <a:endParaRPr lang="fr-FR"/>
        </a:p>
      </dgm:t>
    </dgm:pt>
    <dgm:pt modelId="{E451D0E0-B768-46D7-80D1-B13EA4BC5B31}" type="sibTrans" cxnId="{E50FA29F-91D5-4188-93CB-DC9D23B83EFF}">
      <dgm:prSet/>
      <dgm:spPr/>
      <dgm:t>
        <a:bodyPr/>
        <a:lstStyle/>
        <a:p>
          <a:endParaRPr lang="fr-FR"/>
        </a:p>
      </dgm:t>
    </dgm:pt>
    <dgm:pt modelId="{5B2A7312-4218-4945-8F68-A4455BE10D5A}" type="pres">
      <dgm:prSet presAssocID="{D961EBC6-215A-41FB-8C57-0C4168FC9324}" presName="Name0" presStyleCnt="0">
        <dgm:presLayoutVars>
          <dgm:dir/>
          <dgm:animLvl val="lvl"/>
          <dgm:resizeHandles val="exact"/>
        </dgm:presLayoutVars>
      </dgm:prSet>
      <dgm:spPr/>
    </dgm:pt>
    <dgm:pt modelId="{119A2392-7BC8-4526-BF03-F4127ED361F3}" type="pres">
      <dgm:prSet presAssocID="{470ABB64-B09B-43F3-A6DE-BBDDC27C4F9B}" presName="linNode" presStyleCnt="0"/>
      <dgm:spPr/>
    </dgm:pt>
    <dgm:pt modelId="{BB1BA66B-A23B-48D9-8B65-95E123C08CE0}" type="pres">
      <dgm:prSet presAssocID="{470ABB64-B09B-43F3-A6DE-BBDDC27C4F9B}" presName="parentText" presStyleLbl="node1" presStyleIdx="0" presStyleCnt="3" custScaleX="192407" custLinFactNeighborX="468" custLinFactNeighborY="1437">
        <dgm:presLayoutVars>
          <dgm:chMax val="1"/>
          <dgm:bulletEnabled val="1"/>
        </dgm:presLayoutVars>
      </dgm:prSet>
      <dgm:spPr/>
    </dgm:pt>
    <dgm:pt modelId="{F1A2F18F-1556-4FD9-B0CA-0FB87DF60BB1}" type="pres">
      <dgm:prSet presAssocID="{EF537193-5551-4A93-8149-B251B90EE782}" presName="sp" presStyleCnt="0"/>
      <dgm:spPr/>
    </dgm:pt>
    <dgm:pt modelId="{DB14719D-288E-402F-A92B-8BBCB54D02A7}" type="pres">
      <dgm:prSet presAssocID="{FA6E8E74-181C-41FA-AF83-6DCDED09936A}" presName="linNode" presStyleCnt="0"/>
      <dgm:spPr/>
    </dgm:pt>
    <dgm:pt modelId="{FEB9D3BA-BED9-44B3-80EF-15B3601A7901}" type="pres">
      <dgm:prSet presAssocID="{FA6E8E74-181C-41FA-AF83-6DCDED09936A}" presName="parentText" presStyleLbl="node1" presStyleIdx="1" presStyleCnt="3" custScaleX="191814">
        <dgm:presLayoutVars>
          <dgm:chMax val="1"/>
          <dgm:bulletEnabled val="1"/>
        </dgm:presLayoutVars>
      </dgm:prSet>
      <dgm:spPr/>
    </dgm:pt>
    <dgm:pt modelId="{CA55B09F-01D7-4B13-A69F-D1F2EB8BAC77}" type="pres">
      <dgm:prSet presAssocID="{F2E8C24B-255F-4C9C-A173-841DCF0A6821}" presName="sp" presStyleCnt="0"/>
      <dgm:spPr/>
    </dgm:pt>
    <dgm:pt modelId="{D8F54046-4F13-4AD7-BFB7-D39D07E03B53}" type="pres">
      <dgm:prSet presAssocID="{FB0E7233-C829-4DF0-B357-292BF2E28025}" presName="linNode" presStyleCnt="0"/>
      <dgm:spPr/>
    </dgm:pt>
    <dgm:pt modelId="{169FEFE0-2EFB-4E0E-BAAE-528DFF74E839}" type="pres">
      <dgm:prSet presAssocID="{FB0E7233-C829-4DF0-B357-292BF2E28025}" presName="parentText" presStyleLbl="node1" presStyleIdx="2" presStyleCnt="3" custScaleX="191220">
        <dgm:presLayoutVars>
          <dgm:chMax val="1"/>
          <dgm:bulletEnabled val="1"/>
        </dgm:presLayoutVars>
      </dgm:prSet>
      <dgm:spPr/>
    </dgm:pt>
  </dgm:ptLst>
  <dgm:cxnLst>
    <dgm:cxn modelId="{E70FCC2D-64D4-4CA9-AD7C-4B7498B9B899}" type="presOf" srcId="{FA6E8E74-181C-41FA-AF83-6DCDED09936A}" destId="{FEB9D3BA-BED9-44B3-80EF-15B3601A7901}" srcOrd="0" destOrd="0" presId="urn:microsoft.com/office/officeart/2005/8/layout/vList5"/>
    <dgm:cxn modelId="{57EAB02F-53D2-48F5-B9CF-6BE8C416DC5C}" type="presOf" srcId="{FB0E7233-C829-4DF0-B357-292BF2E28025}" destId="{169FEFE0-2EFB-4E0E-BAAE-528DFF74E839}" srcOrd="0" destOrd="0" presId="urn:microsoft.com/office/officeart/2005/8/layout/vList5"/>
    <dgm:cxn modelId="{6D26E054-FDD5-4FCB-B013-A7DD5BC106FC}" type="presOf" srcId="{D961EBC6-215A-41FB-8C57-0C4168FC9324}" destId="{5B2A7312-4218-4945-8F68-A4455BE10D5A}" srcOrd="0" destOrd="0" presId="urn:microsoft.com/office/officeart/2005/8/layout/vList5"/>
    <dgm:cxn modelId="{4296A57A-68B6-40D7-A6E7-83A995BF1335}" srcId="{D961EBC6-215A-41FB-8C57-0C4168FC9324}" destId="{FA6E8E74-181C-41FA-AF83-6DCDED09936A}" srcOrd="1" destOrd="0" parTransId="{300EEEF9-FA24-4386-B517-85555AEA5BA5}" sibTransId="{F2E8C24B-255F-4C9C-A173-841DCF0A6821}"/>
    <dgm:cxn modelId="{E50FA29F-91D5-4188-93CB-DC9D23B83EFF}" srcId="{D961EBC6-215A-41FB-8C57-0C4168FC9324}" destId="{FB0E7233-C829-4DF0-B357-292BF2E28025}" srcOrd="2" destOrd="0" parTransId="{301BD5D5-23DB-4FF4-96B3-49C8100C84FC}" sibTransId="{E451D0E0-B768-46D7-80D1-B13EA4BC5B31}"/>
    <dgm:cxn modelId="{920DEB9F-5EEA-48F2-8699-31E33A4238A5}" type="presOf" srcId="{470ABB64-B09B-43F3-A6DE-BBDDC27C4F9B}" destId="{BB1BA66B-A23B-48D9-8B65-95E123C08CE0}" srcOrd="0" destOrd="0" presId="urn:microsoft.com/office/officeart/2005/8/layout/vList5"/>
    <dgm:cxn modelId="{EB0E59BA-3ED3-4CC3-BFE1-8F7855E63BD9}" srcId="{D961EBC6-215A-41FB-8C57-0C4168FC9324}" destId="{470ABB64-B09B-43F3-A6DE-BBDDC27C4F9B}" srcOrd="0" destOrd="0" parTransId="{887F558E-3247-4BBC-B0D2-F235DF39B366}" sibTransId="{EF537193-5551-4A93-8149-B251B90EE782}"/>
    <dgm:cxn modelId="{186444C6-5296-4AF1-BA61-F44C8B693E4A}" type="presParOf" srcId="{5B2A7312-4218-4945-8F68-A4455BE10D5A}" destId="{119A2392-7BC8-4526-BF03-F4127ED361F3}" srcOrd="0" destOrd="0" presId="urn:microsoft.com/office/officeart/2005/8/layout/vList5"/>
    <dgm:cxn modelId="{381E4FB9-AF5D-45CE-B33C-FE63E5523BD8}" type="presParOf" srcId="{119A2392-7BC8-4526-BF03-F4127ED361F3}" destId="{BB1BA66B-A23B-48D9-8B65-95E123C08CE0}" srcOrd="0" destOrd="0" presId="urn:microsoft.com/office/officeart/2005/8/layout/vList5"/>
    <dgm:cxn modelId="{81AB73EA-FE28-44F7-98AF-57920CF18937}" type="presParOf" srcId="{5B2A7312-4218-4945-8F68-A4455BE10D5A}" destId="{F1A2F18F-1556-4FD9-B0CA-0FB87DF60BB1}" srcOrd="1" destOrd="0" presId="urn:microsoft.com/office/officeart/2005/8/layout/vList5"/>
    <dgm:cxn modelId="{8DA6A532-4B8D-41E7-844C-28589761F3E5}" type="presParOf" srcId="{5B2A7312-4218-4945-8F68-A4455BE10D5A}" destId="{DB14719D-288E-402F-A92B-8BBCB54D02A7}" srcOrd="2" destOrd="0" presId="urn:microsoft.com/office/officeart/2005/8/layout/vList5"/>
    <dgm:cxn modelId="{41BD916D-C6F2-4F6B-AFA3-A54DBD192403}" type="presParOf" srcId="{DB14719D-288E-402F-A92B-8BBCB54D02A7}" destId="{FEB9D3BA-BED9-44B3-80EF-15B3601A7901}" srcOrd="0" destOrd="0" presId="urn:microsoft.com/office/officeart/2005/8/layout/vList5"/>
    <dgm:cxn modelId="{DD58C083-D4B8-4135-B68A-E99FFF7C0546}" type="presParOf" srcId="{5B2A7312-4218-4945-8F68-A4455BE10D5A}" destId="{CA55B09F-01D7-4B13-A69F-D1F2EB8BAC77}" srcOrd="3" destOrd="0" presId="urn:microsoft.com/office/officeart/2005/8/layout/vList5"/>
    <dgm:cxn modelId="{8F091063-ED09-422E-8FDF-1400C3EC46DF}" type="presParOf" srcId="{5B2A7312-4218-4945-8F68-A4455BE10D5A}" destId="{D8F54046-4F13-4AD7-BFB7-D39D07E03B53}" srcOrd="4" destOrd="0" presId="urn:microsoft.com/office/officeart/2005/8/layout/vList5"/>
    <dgm:cxn modelId="{9BEB8019-2616-4159-BDDB-6131C7CC4152}" type="presParOf" srcId="{D8F54046-4F13-4AD7-BFB7-D39D07E03B53}" destId="{169FEFE0-2EFB-4E0E-BAAE-528DFF74E83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3A5523-80F6-40FA-90E4-4B68F7041713}"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fr-FR"/>
        </a:p>
      </dgm:t>
    </dgm:pt>
    <dgm:pt modelId="{EAC8F303-A5E0-46F4-BFC3-94F40A38F75D}">
      <dgm:prSet/>
      <dgm:spPr/>
      <dgm:t>
        <a:bodyPr/>
        <a:lstStyle/>
        <a:p>
          <a:r>
            <a:rPr lang="fr-FR"/>
            <a:t>1144 requêtes déposées </a:t>
          </a:r>
        </a:p>
      </dgm:t>
    </dgm:pt>
    <dgm:pt modelId="{526E159A-BE9B-4D94-9024-B1CBEF6D0407}" type="parTrans" cxnId="{E11519EA-BC18-4F55-9EA8-CCE9B0E74076}">
      <dgm:prSet/>
      <dgm:spPr/>
      <dgm:t>
        <a:bodyPr/>
        <a:lstStyle/>
        <a:p>
          <a:endParaRPr lang="fr-FR"/>
        </a:p>
      </dgm:t>
    </dgm:pt>
    <dgm:pt modelId="{9B5EAF8A-A936-456F-B673-1080E732C1C8}" type="sibTrans" cxnId="{E11519EA-BC18-4F55-9EA8-CCE9B0E74076}">
      <dgm:prSet/>
      <dgm:spPr/>
      <dgm:t>
        <a:bodyPr/>
        <a:lstStyle/>
        <a:p>
          <a:endParaRPr lang="fr-FR"/>
        </a:p>
      </dgm:t>
    </dgm:pt>
    <dgm:pt modelId="{B82A81BB-B0BA-43B7-B2FD-FB46CCB693E4}">
      <dgm:prSet/>
      <dgm:spPr/>
      <dgm:t>
        <a:bodyPr/>
        <a:lstStyle/>
        <a:p>
          <a:r>
            <a:rPr lang="fr-FR"/>
            <a:t>devant 6 tribunaux administratifs </a:t>
          </a:r>
        </a:p>
      </dgm:t>
    </dgm:pt>
    <dgm:pt modelId="{FD115CDA-1227-4EFC-91B8-0D97CDF19898}" type="parTrans" cxnId="{E2A88E19-7F6C-4105-8E00-28221BDFEE9C}">
      <dgm:prSet/>
      <dgm:spPr/>
      <dgm:t>
        <a:bodyPr/>
        <a:lstStyle/>
        <a:p>
          <a:endParaRPr lang="fr-FR"/>
        </a:p>
      </dgm:t>
    </dgm:pt>
    <dgm:pt modelId="{21C0A436-0964-4523-8447-AF4325C0EE88}" type="sibTrans" cxnId="{E2A88E19-7F6C-4105-8E00-28221BDFEE9C}">
      <dgm:prSet/>
      <dgm:spPr/>
      <dgm:t>
        <a:bodyPr/>
        <a:lstStyle/>
        <a:p>
          <a:endParaRPr lang="fr-FR"/>
        </a:p>
      </dgm:t>
    </dgm:pt>
    <dgm:pt modelId="{636DAF36-3581-4AB8-9EFC-8068BFA824D7}">
      <dgm:prSet/>
      <dgm:spPr/>
      <dgm:t>
        <a:bodyPr/>
        <a:lstStyle/>
        <a:p>
          <a:r>
            <a:rPr lang="fr-FR"/>
            <a:t>sur les 4 premiers mois de l’année 2021 </a:t>
          </a:r>
        </a:p>
      </dgm:t>
    </dgm:pt>
    <dgm:pt modelId="{C1C85612-BABC-4B89-87D3-852E33419D61}" type="parTrans" cxnId="{D1FCAF94-9DCF-46E3-BF85-EB33B8324D75}">
      <dgm:prSet/>
      <dgm:spPr/>
      <dgm:t>
        <a:bodyPr/>
        <a:lstStyle/>
        <a:p>
          <a:endParaRPr lang="fr-FR"/>
        </a:p>
      </dgm:t>
    </dgm:pt>
    <dgm:pt modelId="{45D2B599-C916-46E2-AD3F-E4D5C926BCBE}" type="sibTrans" cxnId="{D1FCAF94-9DCF-46E3-BF85-EB33B8324D75}">
      <dgm:prSet/>
      <dgm:spPr/>
      <dgm:t>
        <a:bodyPr/>
        <a:lstStyle/>
        <a:p>
          <a:endParaRPr lang="fr-FR"/>
        </a:p>
      </dgm:t>
    </dgm:pt>
    <dgm:pt modelId="{2E8AD76C-9F12-44E6-86CA-C7B48FFA7694}">
      <dgm:prSet/>
      <dgm:spPr/>
      <dgm:t>
        <a:bodyPr/>
        <a:lstStyle/>
        <a:p>
          <a:r>
            <a:rPr lang="fr-FR"/>
            <a:t>1,5 millions d’euros </a:t>
          </a:r>
        </a:p>
      </dgm:t>
    </dgm:pt>
    <dgm:pt modelId="{D15D92D0-2C3A-4834-A937-EBF1ACC32061}" type="parTrans" cxnId="{665B85BC-2B1E-4699-B68B-5C71DAF6E5D0}">
      <dgm:prSet/>
      <dgm:spPr/>
      <dgm:t>
        <a:bodyPr/>
        <a:lstStyle/>
        <a:p>
          <a:endParaRPr lang="fr-FR"/>
        </a:p>
      </dgm:t>
    </dgm:pt>
    <dgm:pt modelId="{8B264945-4D4A-4B7A-ABC6-E7079AD1DA18}" type="sibTrans" cxnId="{665B85BC-2B1E-4699-B68B-5C71DAF6E5D0}">
      <dgm:prSet/>
      <dgm:spPr/>
      <dgm:t>
        <a:bodyPr/>
        <a:lstStyle/>
        <a:p>
          <a:endParaRPr lang="fr-FR"/>
        </a:p>
      </dgm:t>
    </dgm:pt>
    <dgm:pt modelId="{E4820949-EC02-428D-AF21-5FF81CE56581}" type="pres">
      <dgm:prSet presAssocID="{803A5523-80F6-40FA-90E4-4B68F7041713}" presName="Name0" presStyleCnt="0">
        <dgm:presLayoutVars>
          <dgm:dir/>
          <dgm:resizeHandles val="exact"/>
        </dgm:presLayoutVars>
      </dgm:prSet>
      <dgm:spPr/>
    </dgm:pt>
    <dgm:pt modelId="{E415292D-76BC-4064-B263-62DACAB22CB8}" type="pres">
      <dgm:prSet presAssocID="{EAC8F303-A5E0-46F4-BFC3-94F40A38F75D}" presName="node" presStyleLbl="node1" presStyleIdx="0" presStyleCnt="4">
        <dgm:presLayoutVars>
          <dgm:bulletEnabled val="1"/>
        </dgm:presLayoutVars>
      </dgm:prSet>
      <dgm:spPr/>
    </dgm:pt>
    <dgm:pt modelId="{70E70F97-6417-4CB9-9F16-621D4E370CA2}" type="pres">
      <dgm:prSet presAssocID="{9B5EAF8A-A936-456F-B673-1080E732C1C8}" presName="sibTrans" presStyleLbl="sibTrans2D1" presStyleIdx="0" presStyleCnt="3"/>
      <dgm:spPr/>
    </dgm:pt>
    <dgm:pt modelId="{8504ECB9-3941-4814-A520-F35FF33BAF69}" type="pres">
      <dgm:prSet presAssocID="{9B5EAF8A-A936-456F-B673-1080E732C1C8}" presName="connectorText" presStyleLbl="sibTrans2D1" presStyleIdx="0" presStyleCnt="3"/>
      <dgm:spPr/>
    </dgm:pt>
    <dgm:pt modelId="{9D8689D4-F8E8-4FED-8BCA-81CB7D9FD3C0}" type="pres">
      <dgm:prSet presAssocID="{B82A81BB-B0BA-43B7-B2FD-FB46CCB693E4}" presName="node" presStyleLbl="node1" presStyleIdx="1" presStyleCnt="4">
        <dgm:presLayoutVars>
          <dgm:bulletEnabled val="1"/>
        </dgm:presLayoutVars>
      </dgm:prSet>
      <dgm:spPr/>
    </dgm:pt>
    <dgm:pt modelId="{09DD831C-AAA7-42B9-A62A-D532C4724D1D}" type="pres">
      <dgm:prSet presAssocID="{21C0A436-0964-4523-8447-AF4325C0EE88}" presName="sibTrans" presStyleLbl="sibTrans2D1" presStyleIdx="1" presStyleCnt="3"/>
      <dgm:spPr/>
    </dgm:pt>
    <dgm:pt modelId="{82DD3E35-6EDC-40FA-935A-1743A5A96C7B}" type="pres">
      <dgm:prSet presAssocID="{21C0A436-0964-4523-8447-AF4325C0EE88}" presName="connectorText" presStyleLbl="sibTrans2D1" presStyleIdx="1" presStyleCnt="3"/>
      <dgm:spPr/>
    </dgm:pt>
    <dgm:pt modelId="{4F4C223D-37DB-4422-B6D7-67A42A7B9B6F}" type="pres">
      <dgm:prSet presAssocID="{636DAF36-3581-4AB8-9EFC-8068BFA824D7}" presName="node" presStyleLbl="node1" presStyleIdx="2" presStyleCnt="4">
        <dgm:presLayoutVars>
          <dgm:bulletEnabled val="1"/>
        </dgm:presLayoutVars>
      </dgm:prSet>
      <dgm:spPr/>
    </dgm:pt>
    <dgm:pt modelId="{4F99C616-90A7-4FB6-ADB9-02E352517D11}" type="pres">
      <dgm:prSet presAssocID="{45D2B599-C916-46E2-AD3F-E4D5C926BCBE}" presName="sibTrans" presStyleLbl="sibTrans2D1" presStyleIdx="2" presStyleCnt="3"/>
      <dgm:spPr/>
    </dgm:pt>
    <dgm:pt modelId="{0BAE1399-AB10-49B4-BB22-E56301B3106D}" type="pres">
      <dgm:prSet presAssocID="{45D2B599-C916-46E2-AD3F-E4D5C926BCBE}" presName="connectorText" presStyleLbl="sibTrans2D1" presStyleIdx="2" presStyleCnt="3"/>
      <dgm:spPr/>
    </dgm:pt>
    <dgm:pt modelId="{AB3A5F00-FC0B-49DC-9553-EAAD4BD9D9C8}" type="pres">
      <dgm:prSet presAssocID="{2E8AD76C-9F12-44E6-86CA-C7B48FFA7694}" presName="node" presStyleLbl="node1" presStyleIdx="3" presStyleCnt="4">
        <dgm:presLayoutVars>
          <dgm:bulletEnabled val="1"/>
        </dgm:presLayoutVars>
      </dgm:prSet>
      <dgm:spPr/>
    </dgm:pt>
  </dgm:ptLst>
  <dgm:cxnLst>
    <dgm:cxn modelId="{E2A88E19-7F6C-4105-8E00-28221BDFEE9C}" srcId="{803A5523-80F6-40FA-90E4-4B68F7041713}" destId="{B82A81BB-B0BA-43B7-B2FD-FB46CCB693E4}" srcOrd="1" destOrd="0" parTransId="{FD115CDA-1227-4EFC-91B8-0D97CDF19898}" sibTransId="{21C0A436-0964-4523-8447-AF4325C0EE88}"/>
    <dgm:cxn modelId="{6F530D1B-D93F-4DA1-BCAC-D23C49E44115}" type="presOf" srcId="{45D2B599-C916-46E2-AD3F-E4D5C926BCBE}" destId="{4F99C616-90A7-4FB6-ADB9-02E352517D11}" srcOrd="0" destOrd="0" presId="urn:microsoft.com/office/officeart/2005/8/layout/process1"/>
    <dgm:cxn modelId="{3771C826-B4BB-4363-8EFB-DC4C98CA61F1}" type="presOf" srcId="{2E8AD76C-9F12-44E6-86CA-C7B48FFA7694}" destId="{AB3A5F00-FC0B-49DC-9553-EAAD4BD9D9C8}" srcOrd="0" destOrd="0" presId="urn:microsoft.com/office/officeart/2005/8/layout/process1"/>
    <dgm:cxn modelId="{B546E826-D04E-4839-A217-BF2CCE1091EE}" type="presOf" srcId="{21C0A436-0964-4523-8447-AF4325C0EE88}" destId="{09DD831C-AAA7-42B9-A62A-D532C4724D1D}" srcOrd="0" destOrd="0" presId="urn:microsoft.com/office/officeart/2005/8/layout/process1"/>
    <dgm:cxn modelId="{D72F6933-0607-4090-BB56-5618A688CC86}" type="presOf" srcId="{9B5EAF8A-A936-456F-B673-1080E732C1C8}" destId="{70E70F97-6417-4CB9-9F16-621D4E370CA2}" srcOrd="0" destOrd="0" presId="urn:microsoft.com/office/officeart/2005/8/layout/process1"/>
    <dgm:cxn modelId="{9B9A7342-4E35-4A85-B432-6921548746A1}" type="presOf" srcId="{9B5EAF8A-A936-456F-B673-1080E732C1C8}" destId="{8504ECB9-3941-4814-A520-F35FF33BAF69}" srcOrd="1" destOrd="0" presId="urn:microsoft.com/office/officeart/2005/8/layout/process1"/>
    <dgm:cxn modelId="{38AD2381-F6C8-499C-9CAD-B77FC7AB0AA8}" type="presOf" srcId="{636DAF36-3581-4AB8-9EFC-8068BFA824D7}" destId="{4F4C223D-37DB-4422-B6D7-67A42A7B9B6F}" srcOrd="0" destOrd="0" presId="urn:microsoft.com/office/officeart/2005/8/layout/process1"/>
    <dgm:cxn modelId="{F8CC9485-8337-44FA-8B71-E617381B5282}" type="presOf" srcId="{45D2B599-C916-46E2-AD3F-E4D5C926BCBE}" destId="{0BAE1399-AB10-49B4-BB22-E56301B3106D}" srcOrd="1" destOrd="0" presId="urn:microsoft.com/office/officeart/2005/8/layout/process1"/>
    <dgm:cxn modelId="{EEB4888E-CADE-4E87-A5C9-6BDD0C19C48F}" type="presOf" srcId="{B82A81BB-B0BA-43B7-B2FD-FB46CCB693E4}" destId="{9D8689D4-F8E8-4FED-8BCA-81CB7D9FD3C0}" srcOrd="0" destOrd="0" presId="urn:microsoft.com/office/officeart/2005/8/layout/process1"/>
    <dgm:cxn modelId="{8AC70692-DB73-4E37-8226-91A66E0C208B}" type="presOf" srcId="{803A5523-80F6-40FA-90E4-4B68F7041713}" destId="{E4820949-EC02-428D-AF21-5FF81CE56581}" srcOrd="0" destOrd="0" presId="urn:microsoft.com/office/officeart/2005/8/layout/process1"/>
    <dgm:cxn modelId="{D1FCAF94-9DCF-46E3-BF85-EB33B8324D75}" srcId="{803A5523-80F6-40FA-90E4-4B68F7041713}" destId="{636DAF36-3581-4AB8-9EFC-8068BFA824D7}" srcOrd="2" destOrd="0" parTransId="{C1C85612-BABC-4B89-87D3-852E33419D61}" sibTransId="{45D2B599-C916-46E2-AD3F-E4D5C926BCBE}"/>
    <dgm:cxn modelId="{665B85BC-2B1E-4699-B68B-5C71DAF6E5D0}" srcId="{803A5523-80F6-40FA-90E4-4B68F7041713}" destId="{2E8AD76C-9F12-44E6-86CA-C7B48FFA7694}" srcOrd="3" destOrd="0" parTransId="{D15D92D0-2C3A-4834-A937-EBF1ACC32061}" sibTransId="{8B264945-4D4A-4B7A-ABC6-E7079AD1DA18}"/>
    <dgm:cxn modelId="{FDF11ED1-5958-4CBA-8124-12046304DBF0}" type="presOf" srcId="{EAC8F303-A5E0-46F4-BFC3-94F40A38F75D}" destId="{E415292D-76BC-4064-B263-62DACAB22CB8}" srcOrd="0" destOrd="0" presId="urn:microsoft.com/office/officeart/2005/8/layout/process1"/>
    <dgm:cxn modelId="{E11519EA-BC18-4F55-9EA8-CCE9B0E74076}" srcId="{803A5523-80F6-40FA-90E4-4B68F7041713}" destId="{EAC8F303-A5E0-46F4-BFC3-94F40A38F75D}" srcOrd="0" destOrd="0" parTransId="{526E159A-BE9B-4D94-9024-B1CBEF6D0407}" sibTransId="{9B5EAF8A-A936-456F-B673-1080E732C1C8}"/>
    <dgm:cxn modelId="{DE9661F4-3E21-45E7-B4E3-501717CCA63F}" type="presOf" srcId="{21C0A436-0964-4523-8447-AF4325C0EE88}" destId="{82DD3E35-6EDC-40FA-935A-1743A5A96C7B}" srcOrd="1" destOrd="0" presId="urn:microsoft.com/office/officeart/2005/8/layout/process1"/>
    <dgm:cxn modelId="{5DBF32F0-F99C-4BD5-8E94-916CF6BAF394}" type="presParOf" srcId="{E4820949-EC02-428D-AF21-5FF81CE56581}" destId="{E415292D-76BC-4064-B263-62DACAB22CB8}" srcOrd="0" destOrd="0" presId="urn:microsoft.com/office/officeart/2005/8/layout/process1"/>
    <dgm:cxn modelId="{B083336E-4350-4B1E-84F8-CED2A135EDA3}" type="presParOf" srcId="{E4820949-EC02-428D-AF21-5FF81CE56581}" destId="{70E70F97-6417-4CB9-9F16-621D4E370CA2}" srcOrd="1" destOrd="0" presId="urn:microsoft.com/office/officeart/2005/8/layout/process1"/>
    <dgm:cxn modelId="{B7EB2BB3-3DDD-49F3-BA93-D7A05213970C}" type="presParOf" srcId="{70E70F97-6417-4CB9-9F16-621D4E370CA2}" destId="{8504ECB9-3941-4814-A520-F35FF33BAF69}" srcOrd="0" destOrd="0" presId="urn:microsoft.com/office/officeart/2005/8/layout/process1"/>
    <dgm:cxn modelId="{7F0FDC6D-2EA3-49CD-83F5-A7D53D3F420E}" type="presParOf" srcId="{E4820949-EC02-428D-AF21-5FF81CE56581}" destId="{9D8689D4-F8E8-4FED-8BCA-81CB7D9FD3C0}" srcOrd="2" destOrd="0" presId="urn:microsoft.com/office/officeart/2005/8/layout/process1"/>
    <dgm:cxn modelId="{DDFA8F0B-D88A-4E26-A0A3-C3314351EF80}" type="presParOf" srcId="{E4820949-EC02-428D-AF21-5FF81CE56581}" destId="{09DD831C-AAA7-42B9-A62A-D532C4724D1D}" srcOrd="3" destOrd="0" presId="urn:microsoft.com/office/officeart/2005/8/layout/process1"/>
    <dgm:cxn modelId="{16B07267-3213-4DD7-B545-09D631277AEA}" type="presParOf" srcId="{09DD831C-AAA7-42B9-A62A-D532C4724D1D}" destId="{82DD3E35-6EDC-40FA-935A-1743A5A96C7B}" srcOrd="0" destOrd="0" presId="urn:microsoft.com/office/officeart/2005/8/layout/process1"/>
    <dgm:cxn modelId="{9A40E860-4591-4AE3-96A4-F3AB32E7E0D0}" type="presParOf" srcId="{E4820949-EC02-428D-AF21-5FF81CE56581}" destId="{4F4C223D-37DB-4422-B6D7-67A42A7B9B6F}" srcOrd="4" destOrd="0" presId="urn:microsoft.com/office/officeart/2005/8/layout/process1"/>
    <dgm:cxn modelId="{38611080-FA07-426E-AD41-F5701C1B03F8}" type="presParOf" srcId="{E4820949-EC02-428D-AF21-5FF81CE56581}" destId="{4F99C616-90A7-4FB6-ADB9-02E352517D11}" srcOrd="5" destOrd="0" presId="urn:microsoft.com/office/officeart/2005/8/layout/process1"/>
    <dgm:cxn modelId="{51DF49C0-4419-45E4-99B4-4C1C9C9D8654}" type="presParOf" srcId="{4F99C616-90A7-4FB6-ADB9-02E352517D11}" destId="{0BAE1399-AB10-49B4-BB22-E56301B3106D}" srcOrd="0" destOrd="0" presId="urn:microsoft.com/office/officeart/2005/8/layout/process1"/>
    <dgm:cxn modelId="{E63D8461-36D2-4557-B268-56F979E0DE16}" type="presParOf" srcId="{E4820949-EC02-428D-AF21-5FF81CE56581}" destId="{AB3A5F00-FC0B-49DC-9553-EAAD4BD9D9C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F091C5-F2A9-4CAD-8B6E-0FFE2FBB98CE}"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fr-FR"/>
        </a:p>
      </dgm:t>
    </dgm:pt>
    <dgm:pt modelId="{CE76DA96-FE6B-4907-8A6E-F96578FEF2EC}">
      <dgm:prSet/>
      <dgm:spPr/>
      <dgm:t>
        <a:bodyPr/>
        <a:lstStyle/>
        <a:p>
          <a:r>
            <a:rPr lang="fr-FR"/>
            <a:t>Projection 2021 </a:t>
          </a:r>
        </a:p>
      </dgm:t>
    </dgm:pt>
    <dgm:pt modelId="{C26720FD-3A20-453E-86A8-1A28331107F8}" type="parTrans" cxnId="{AB429C71-2306-43DD-B709-0ECF4560CACA}">
      <dgm:prSet/>
      <dgm:spPr/>
      <dgm:t>
        <a:bodyPr/>
        <a:lstStyle/>
        <a:p>
          <a:endParaRPr lang="fr-FR"/>
        </a:p>
      </dgm:t>
    </dgm:pt>
    <dgm:pt modelId="{214D2249-50AA-42A1-ABFC-91F83D465A75}" type="sibTrans" cxnId="{AB429C71-2306-43DD-B709-0ECF4560CACA}">
      <dgm:prSet/>
      <dgm:spPr/>
      <dgm:t>
        <a:bodyPr/>
        <a:lstStyle/>
        <a:p>
          <a:endParaRPr lang="fr-FR"/>
        </a:p>
      </dgm:t>
    </dgm:pt>
    <dgm:pt modelId="{6D98F45A-51C2-450B-9683-88CED2098F5C}">
      <dgm:prSet/>
      <dgm:spPr/>
      <dgm:t>
        <a:bodyPr/>
        <a:lstStyle/>
        <a:p>
          <a:r>
            <a:rPr lang="fr-FR"/>
            <a:t>4,5 millions d’euros </a:t>
          </a:r>
        </a:p>
      </dgm:t>
    </dgm:pt>
    <dgm:pt modelId="{0655B116-BFC8-4445-BC2F-0732AAA5C5A6}" type="parTrans" cxnId="{928DC14B-F506-4DDD-B682-41EE90C409CB}">
      <dgm:prSet/>
      <dgm:spPr/>
      <dgm:t>
        <a:bodyPr/>
        <a:lstStyle/>
        <a:p>
          <a:endParaRPr lang="fr-FR"/>
        </a:p>
      </dgm:t>
    </dgm:pt>
    <dgm:pt modelId="{E4D71CBF-7F67-446E-97E0-100233F9F547}" type="sibTrans" cxnId="{928DC14B-F506-4DDD-B682-41EE90C409CB}">
      <dgm:prSet/>
      <dgm:spPr/>
      <dgm:t>
        <a:bodyPr/>
        <a:lstStyle/>
        <a:p>
          <a:endParaRPr lang="fr-FR"/>
        </a:p>
      </dgm:t>
    </dgm:pt>
    <dgm:pt modelId="{9F3EF6E1-24E3-4338-8DA3-8CA2AFF98E72}">
      <dgm:prSet/>
      <dgm:spPr/>
      <dgm:t>
        <a:bodyPr/>
        <a:lstStyle/>
        <a:p>
          <a:r>
            <a:rPr lang="fr-FR"/>
            <a:t>pour 6 tribunaux sur 42 </a:t>
          </a:r>
        </a:p>
      </dgm:t>
    </dgm:pt>
    <dgm:pt modelId="{DBC074A9-0427-4D26-B3BD-0980A2C3B0EF}" type="parTrans" cxnId="{15B1D05F-3617-4CF4-8BA7-242A23CABD9E}">
      <dgm:prSet/>
      <dgm:spPr/>
      <dgm:t>
        <a:bodyPr/>
        <a:lstStyle/>
        <a:p>
          <a:endParaRPr lang="fr-FR"/>
        </a:p>
      </dgm:t>
    </dgm:pt>
    <dgm:pt modelId="{0F5E6D62-4DD8-44F0-A94C-1A6AEC553269}" type="sibTrans" cxnId="{15B1D05F-3617-4CF4-8BA7-242A23CABD9E}">
      <dgm:prSet/>
      <dgm:spPr/>
      <dgm:t>
        <a:bodyPr/>
        <a:lstStyle/>
        <a:p>
          <a:endParaRPr lang="fr-FR"/>
        </a:p>
      </dgm:t>
    </dgm:pt>
    <dgm:pt modelId="{367A208A-5BE6-42A9-95AE-09B30FB71399}" type="pres">
      <dgm:prSet presAssocID="{1AF091C5-F2A9-4CAD-8B6E-0FFE2FBB98CE}" presName="CompostProcess" presStyleCnt="0">
        <dgm:presLayoutVars>
          <dgm:dir/>
          <dgm:resizeHandles val="exact"/>
        </dgm:presLayoutVars>
      </dgm:prSet>
      <dgm:spPr/>
    </dgm:pt>
    <dgm:pt modelId="{2131C246-014C-4CA6-8237-3DFAE1830B60}" type="pres">
      <dgm:prSet presAssocID="{1AF091C5-F2A9-4CAD-8B6E-0FFE2FBB98CE}" presName="arrow" presStyleLbl="bgShp" presStyleIdx="0" presStyleCnt="1"/>
      <dgm:spPr/>
    </dgm:pt>
    <dgm:pt modelId="{D828ECA6-3D7E-421B-89C1-25E77AB8EF78}" type="pres">
      <dgm:prSet presAssocID="{1AF091C5-F2A9-4CAD-8B6E-0FFE2FBB98CE}" presName="linearProcess" presStyleCnt="0"/>
      <dgm:spPr/>
    </dgm:pt>
    <dgm:pt modelId="{9C705A35-A389-4429-BF5D-EEE18B544517}" type="pres">
      <dgm:prSet presAssocID="{CE76DA96-FE6B-4907-8A6E-F96578FEF2EC}" presName="textNode" presStyleLbl="node1" presStyleIdx="0" presStyleCnt="3">
        <dgm:presLayoutVars>
          <dgm:bulletEnabled val="1"/>
        </dgm:presLayoutVars>
      </dgm:prSet>
      <dgm:spPr/>
    </dgm:pt>
    <dgm:pt modelId="{8CEB3827-555B-4057-91C6-8CFC2BBFFC58}" type="pres">
      <dgm:prSet presAssocID="{214D2249-50AA-42A1-ABFC-91F83D465A75}" presName="sibTrans" presStyleCnt="0"/>
      <dgm:spPr/>
    </dgm:pt>
    <dgm:pt modelId="{8ADD4953-6A50-4347-A5D9-945148E89102}" type="pres">
      <dgm:prSet presAssocID="{6D98F45A-51C2-450B-9683-88CED2098F5C}" presName="textNode" presStyleLbl="node1" presStyleIdx="1" presStyleCnt="3">
        <dgm:presLayoutVars>
          <dgm:bulletEnabled val="1"/>
        </dgm:presLayoutVars>
      </dgm:prSet>
      <dgm:spPr/>
    </dgm:pt>
    <dgm:pt modelId="{A46AA43B-81F2-44E1-A981-9834FDDE64E8}" type="pres">
      <dgm:prSet presAssocID="{E4D71CBF-7F67-446E-97E0-100233F9F547}" presName="sibTrans" presStyleCnt="0"/>
      <dgm:spPr/>
    </dgm:pt>
    <dgm:pt modelId="{FEAE3EAF-11B5-407C-8E89-197AEDD2725A}" type="pres">
      <dgm:prSet presAssocID="{9F3EF6E1-24E3-4338-8DA3-8CA2AFF98E72}" presName="textNode" presStyleLbl="node1" presStyleIdx="2" presStyleCnt="3">
        <dgm:presLayoutVars>
          <dgm:bulletEnabled val="1"/>
        </dgm:presLayoutVars>
      </dgm:prSet>
      <dgm:spPr/>
    </dgm:pt>
  </dgm:ptLst>
  <dgm:cxnLst>
    <dgm:cxn modelId="{EA8DF02F-5B0A-41A0-BB2D-0545EA257486}" type="presOf" srcId="{CE76DA96-FE6B-4907-8A6E-F96578FEF2EC}" destId="{9C705A35-A389-4429-BF5D-EEE18B544517}" srcOrd="0" destOrd="0" presId="urn:microsoft.com/office/officeart/2005/8/layout/hProcess9"/>
    <dgm:cxn modelId="{C1A48430-9760-42FC-B837-0464E7B6E96D}" type="presOf" srcId="{6D98F45A-51C2-450B-9683-88CED2098F5C}" destId="{8ADD4953-6A50-4347-A5D9-945148E89102}" srcOrd="0" destOrd="0" presId="urn:microsoft.com/office/officeart/2005/8/layout/hProcess9"/>
    <dgm:cxn modelId="{15B1D05F-3617-4CF4-8BA7-242A23CABD9E}" srcId="{1AF091C5-F2A9-4CAD-8B6E-0FFE2FBB98CE}" destId="{9F3EF6E1-24E3-4338-8DA3-8CA2AFF98E72}" srcOrd="2" destOrd="0" parTransId="{DBC074A9-0427-4D26-B3BD-0980A2C3B0EF}" sibTransId="{0F5E6D62-4DD8-44F0-A94C-1A6AEC553269}"/>
    <dgm:cxn modelId="{928DC14B-F506-4DDD-B682-41EE90C409CB}" srcId="{1AF091C5-F2A9-4CAD-8B6E-0FFE2FBB98CE}" destId="{6D98F45A-51C2-450B-9683-88CED2098F5C}" srcOrd="1" destOrd="0" parTransId="{0655B116-BFC8-4445-BC2F-0732AAA5C5A6}" sibTransId="{E4D71CBF-7F67-446E-97E0-100233F9F547}"/>
    <dgm:cxn modelId="{AB429C71-2306-43DD-B709-0ECF4560CACA}" srcId="{1AF091C5-F2A9-4CAD-8B6E-0FFE2FBB98CE}" destId="{CE76DA96-FE6B-4907-8A6E-F96578FEF2EC}" srcOrd="0" destOrd="0" parTransId="{C26720FD-3A20-453E-86A8-1A28331107F8}" sibTransId="{214D2249-50AA-42A1-ABFC-91F83D465A75}"/>
    <dgm:cxn modelId="{F81B06BB-9BF4-4DD9-A982-803BBC76CAC4}" type="presOf" srcId="{1AF091C5-F2A9-4CAD-8B6E-0FFE2FBB98CE}" destId="{367A208A-5BE6-42A9-95AE-09B30FB71399}" srcOrd="0" destOrd="0" presId="urn:microsoft.com/office/officeart/2005/8/layout/hProcess9"/>
    <dgm:cxn modelId="{47C1EEE2-3EF7-4000-96CF-B72E81A29955}" type="presOf" srcId="{9F3EF6E1-24E3-4338-8DA3-8CA2AFF98E72}" destId="{FEAE3EAF-11B5-407C-8E89-197AEDD2725A}" srcOrd="0" destOrd="0" presId="urn:microsoft.com/office/officeart/2005/8/layout/hProcess9"/>
    <dgm:cxn modelId="{CEFBE8BA-2AA0-446C-9E67-EDB337CEF17E}" type="presParOf" srcId="{367A208A-5BE6-42A9-95AE-09B30FB71399}" destId="{2131C246-014C-4CA6-8237-3DFAE1830B60}" srcOrd="0" destOrd="0" presId="urn:microsoft.com/office/officeart/2005/8/layout/hProcess9"/>
    <dgm:cxn modelId="{B206331A-3963-443B-89D3-3F0FBF9DCE32}" type="presParOf" srcId="{367A208A-5BE6-42A9-95AE-09B30FB71399}" destId="{D828ECA6-3D7E-421B-89C1-25E77AB8EF78}" srcOrd="1" destOrd="0" presId="urn:microsoft.com/office/officeart/2005/8/layout/hProcess9"/>
    <dgm:cxn modelId="{26117222-EFE6-4F8F-A57A-B78692F8840D}" type="presParOf" srcId="{D828ECA6-3D7E-421B-89C1-25E77AB8EF78}" destId="{9C705A35-A389-4429-BF5D-EEE18B544517}" srcOrd="0" destOrd="0" presId="urn:microsoft.com/office/officeart/2005/8/layout/hProcess9"/>
    <dgm:cxn modelId="{E2794020-C712-4884-A9C8-8394F3F56030}" type="presParOf" srcId="{D828ECA6-3D7E-421B-89C1-25E77AB8EF78}" destId="{8CEB3827-555B-4057-91C6-8CFC2BBFFC58}" srcOrd="1" destOrd="0" presId="urn:microsoft.com/office/officeart/2005/8/layout/hProcess9"/>
    <dgm:cxn modelId="{230D33FF-92F9-4729-9116-573097AD5690}" type="presParOf" srcId="{D828ECA6-3D7E-421B-89C1-25E77AB8EF78}" destId="{8ADD4953-6A50-4347-A5D9-945148E89102}" srcOrd="2" destOrd="0" presId="urn:microsoft.com/office/officeart/2005/8/layout/hProcess9"/>
    <dgm:cxn modelId="{28E7B492-B0A2-406F-B2F8-DA739430FEDD}" type="presParOf" srcId="{D828ECA6-3D7E-421B-89C1-25E77AB8EF78}" destId="{A46AA43B-81F2-44E1-A981-9834FDDE64E8}" srcOrd="3" destOrd="0" presId="urn:microsoft.com/office/officeart/2005/8/layout/hProcess9"/>
    <dgm:cxn modelId="{EB1D844B-628E-4E11-863C-3E372AEF9334}" type="presParOf" srcId="{D828ECA6-3D7E-421B-89C1-25E77AB8EF78}" destId="{FEAE3EAF-11B5-407C-8E89-197AEDD2725A}"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BA66B-A23B-48D9-8B65-95E123C08CE0}">
      <dsp:nvSpPr>
        <dsp:cNvPr id="0" name=""/>
        <dsp:cNvSpPr/>
      </dsp:nvSpPr>
      <dsp:spPr>
        <a:xfrm>
          <a:off x="1028165" y="14481"/>
          <a:ext cx="4584257" cy="91166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fr-FR" sz="2500" kern="1200" dirty="0"/>
            <a:t>1</a:t>
          </a:r>
          <a:r>
            <a:rPr lang="fr-FR" sz="2500" kern="1200" baseline="30000" dirty="0"/>
            <a:t>er</a:t>
          </a:r>
          <a:r>
            <a:rPr lang="fr-FR" sz="2500" kern="1200" dirty="0"/>
            <a:t> semestre 2020 	30 %</a:t>
          </a:r>
        </a:p>
      </dsp:txBody>
      <dsp:txXfrm>
        <a:off x="1072669" y="58985"/>
        <a:ext cx="4495249" cy="822657"/>
      </dsp:txXfrm>
    </dsp:sp>
    <dsp:sp modelId="{FEB9D3BA-BED9-44B3-80EF-15B3601A7901}">
      <dsp:nvSpPr>
        <dsp:cNvPr id="0" name=""/>
        <dsp:cNvSpPr/>
      </dsp:nvSpPr>
      <dsp:spPr>
        <a:xfrm>
          <a:off x="1017014" y="958629"/>
          <a:ext cx="4570128" cy="91166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kern="1200" dirty="0"/>
            <a:t>2</a:t>
          </a:r>
          <a:r>
            <a:rPr lang="fr-FR" sz="2400" kern="1200" baseline="30000" dirty="0"/>
            <a:t>ème</a:t>
          </a:r>
          <a:r>
            <a:rPr lang="fr-FR" sz="2400" kern="1200" dirty="0"/>
            <a:t> semestre 2020 	60 %</a:t>
          </a:r>
        </a:p>
      </dsp:txBody>
      <dsp:txXfrm>
        <a:off x="1061518" y="1003133"/>
        <a:ext cx="4481120" cy="822657"/>
      </dsp:txXfrm>
    </dsp:sp>
    <dsp:sp modelId="{169FEFE0-2EFB-4E0E-BAAE-528DFF74E839}">
      <dsp:nvSpPr>
        <dsp:cNvPr id="0" name=""/>
        <dsp:cNvSpPr/>
      </dsp:nvSpPr>
      <dsp:spPr>
        <a:xfrm>
          <a:off x="1017014" y="1915878"/>
          <a:ext cx="4555975" cy="91166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kern="1200" dirty="0"/>
            <a:t>4 premiers mois 2021 	72 % </a:t>
          </a:r>
        </a:p>
      </dsp:txBody>
      <dsp:txXfrm>
        <a:off x="1061518" y="1960382"/>
        <a:ext cx="4466967" cy="8226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5292D-76BC-4064-B263-62DACAB22CB8}">
      <dsp:nvSpPr>
        <dsp:cNvPr id="0" name=""/>
        <dsp:cNvSpPr/>
      </dsp:nvSpPr>
      <dsp:spPr>
        <a:xfrm>
          <a:off x="3917" y="1278557"/>
          <a:ext cx="1712993" cy="122050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1144 requêtes déposées </a:t>
          </a:r>
        </a:p>
      </dsp:txBody>
      <dsp:txXfrm>
        <a:off x="39664" y="1314304"/>
        <a:ext cx="1641499" cy="1149013"/>
      </dsp:txXfrm>
    </dsp:sp>
    <dsp:sp modelId="{70E70F97-6417-4CB9-9F16-621D4E370CA2}">
      <dsp:nvSpPr>
        <dsp:cNvPr id="0" name=""/>
        <dsp:cNvSpPr/>
      </dsp:nvSpPr>
      <dsp:spPr>
        <a:xfrm>
          <a:off x="1888210" y="1676399"/>
          <a:ext cx="363154" cy="4248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1888210" y="1761363"/>
        <a:ext cx="254208" cy="254894"/>
      </dsp:txXfrm>
    </dsp:sp>
    <dsp:sp modelId="{9D8689D4-F8E8-4FED-8BCA-81CB7D9FD3C0}">
      <dsp:nvSpPr>
        <dsp:cNvPr id="0" name=""/>
        <dsp:cNvSpPr/>
      </dsp:nvSpPr>
      <dsp:spPr>
        <a:xfrm>
          <a:off x="2402108" y="1278557"/>
          <a:ext cx="1712993" cy="122050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devant 6 tribunaux administratifs </a:t>
          </a:r>
        </a:p>
      </dsp:txBody>
      <dsp:txXfrm>
        <a:off x="2437855" y="1314304"/>
        <a:ext cx="1641499" cy="1149013"/>
      </dsp:txXfrm>
    </dsp:sp>
    <dsp:sp modelId="{09DD831C-AAA7-42B9-A62A-D532C4724D1D}">
      <dsp:nvSpPr>
        <dsp:cNvPr id="0" name=""/>
        <dsp:cNvSpPr/>
      </dsp:nvSpPr>
      <dsp:spPr>
        <a:xfrm>
          <a:off x="4286400" y="1676399"/>
          <a:ext cx="363154" cy="4248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4286400" y="1761363"/>
        <a:ext cx="254208" cy="254894"/>
      </dsp:txXfrm>
    </dsp:sp>
    <dsp:sp modelId="{4F4C223D-37DB-4422-B6D7-67A42A7B9B6F}">
      <dsp:nvSpPr>
        <dsp:cNvPr id="0" name=""/>
        <dsp:cNvSpPr/>
      </dsp:nvSpPr>
      <dsp:spPr>
        <a:xfrm>
          <a:off x="4800298" y="1278557"/>
          <a:ext cx="1712993" cy="122050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sur les 4 premiers mois de l’année 2021 </a:t>
          </a:r>
        </a:p>
      </dsp:txBody>
      <dsp:txXfrm>
        <a:off x="4836045" y="1314304"/>
        <a:ext cx="1641499" cy="1149013"/>
      </dsp:txXfrm>
    </dsp:sp>
    <dsp:sp modelId="{4F99C616-90A7-4FB6-ADB9-02E352517D11}">
      <dsp:nvSpPr>
        <dsp:cNvPr id="0" name=""/>
        <dsp:cNvSpPr/>
      </dsp:nvSpPr>
      <dsp:spPr>
        <a:xfrm>
          <a:off x="6684591" y="1676399"/>
          <a:ext cx="363154" cy="4248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6684591" y="1761363"/>
        <a:ext cx="254208" cy="254894"/>
      </dsp:txXfrm>
    </dsp:sp>
    <dsp:sp modelId="{AB3A5F00-FC0B-49DC-9553-EAAD4BD9D9C8}">
      <dsp:nvSpPr>
        <dsp:cNvPr id="0" name=""/>
        <dsp:cNvSpPr/>
      </dsp:nvSpPr>
      <dsp:spPr>
        <a:xfrm>
          <a:off x="7198488" y="1278557"/>
          <a:ext cx="1712993" cy="122050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1,5 millions d’euros </a:t>
          </a:r>
        </a:p>
      </dsp:txBody>
      <dsp:txXfrm>
        <a:off x="7234235" y="1314304"/>
        <a:ext cx="1641499" cy="11490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1C246-014C-4CA6-8237-3DFAE1830B60}">
      <dsp:nvSpPr>
        <dsp:cNvPr id="0" name=""/>
        <dsp:cNvSpPr/>
      </dsp:nvSpPr>
      <dsp:spPr>
        <a:xfrm>
          <a:off x="394492" y="0"/>
          <a:ext cx="4470913" cy="20301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705A35-A389-4429-BF5D-EEE18B544517}">
      <dsp:nvSpPr>
        <dsp:cNvPr id="0" name=""/>
        <dsp:cNvSpPr/>
      </dsp:nvSpPr>
      <dsp:spPr>
        <a:xfrm>
          <a:off x="5650" y="609041"/>
          <a:ext cx="1693029" cy="81205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Projection 2021 </a:t>
          </a:r>
        </a:p>
      </dsp:txBody>
      <dsp:txXfrm>
        <a:off x="45291" y="648682"/>
        <a:ext cx="1613747" cy="732772"/>
      </dsp:txXfrm>
    </dsp:sp>
    <dsp:sp modelId="{8ADD4953-6A50-4347-A5D9-945148E89102}">
      <dsp:nvSpPr>
        <dsp:cNvPr id="0" name=""/>
        <dsp:cNvSpPr/>
      </dsp:nvSpPr>
      <dsp:spPr>
        <a:xfrm>
          <a:off x="1783434" y="609041"/>
          <a:ext cx="1693029" cy="81205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4,5 millions d’euros </a:t>
          </a:r>
        </a:p>
      </dsp:txBody>
      <dsp:txXfrm>
        <a:off x="1823075" y="648682"/>
        <a:ext cx="1613747" cy="732772"/>
      </dsp:txXfrm>
    </dsp:sp>
    <dsp:sp modelId="{FEAE3EAF-11B5-407C-8E89-197AEDD2725A}">
      <dsp:nvSpPr>
        <dsp:cNvPr id="0" name=""/>
        <dsp:cNvSpPr/>
      </dsp:nvSpPr>
      <dsp:spPr>
        <a:xfrm>
          <a:off x="3561218" y="609041"/>
          <a:ext cx="1693029" cy="81205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pour 6 tribunaux sur 42 </a:t>
          </a:r>
        </a:p>
      </dsp:txBody>
      <dsp:txXfrm>
        <a:off x="3600859" y="648682"/>
        <a:ext cx="1613747" cy="7327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76062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5014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1027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9/25/2021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73569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9/25/2021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36502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9/25/2021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42572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6368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6765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9518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7854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5835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327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2230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6847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9/25/2021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287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9/25/2021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64674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9/25/2021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9080608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grpSp>
        <p:nvGrpSpPr>
          <p:cNvPr id="35" name="Group 34">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36"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re 1">
            <a:extLst>
              <a:ext uri="{FF2B5EF4-FFF2-40B4-BE49-F238E27FC236}">
                <a16:creationId xmlns:a16="http://schemas.microsoft.com/office/drawing/2014/main" id="{1F0DC7F4-BF5E-4A7C-8C3E-B54DD30E241A}"/>
              </a:ext>
            </a:extLst>
          </p:cNvPr>
          <p:cNvSpPr>
            <a:spLocks noGrp="1"/>
          </p:cNvSpPr>
          <p:nvPr>
            <p:ph type="ctrTitle"/>
          </p:nvPr>
        </p:nvSpPr>
        <p:spPr>
          <a:xfrm>
            <a:off x="1304103" y="1318591"/>
            <a:ext cx="5800929" cy="4220820"/>
          </a:xfrm>
        </p:spPr>
        <p:txBody>
          <a:bodyPr anchor="ctr">
            <a:normAutofit/>
          </a:bodyPr>
          <a:lstStyle/>
          <a:p>
            <a:pPr algn="r">
              <a:lnSpc>
                <a:spcPct val="90000"/>
              </a:lnSpc>
            </a:pPr>
            <a:r>
              <a:rPr lang="fr-FR" sz="4600" dirty="0">
                <a:solidFill>
                  <a:schemeClr val="tx2">
                    <a:lumMod val="75000"/>
                  </a:schemeClr>
                </a:solidFill>
              </a:rPr>
              <a:t>Maltraitance Institutionnelle</a:t>
            </a:r>
            <a:br>
              <a:rPr lang="fr-FR" sz="4600" dirty="0">
                <a:solidFill>
                  <a:schemeClr val="tx2">
                    <a:lumMod val="75000"/>
                  </a:schemeClr>
                </a:solidFill>
              </a:rPr>
            </a:br>
            <a:br>
              <a:rPr lang="fr-FR" sz="4600" dirty="0">
                <a:solidFill>
                  <a:schemeClr val="tx2">
                    <a:lumMod val="75000"/>
                  </a:schemeClr>
                </a:solidFill>
              </a:rPr>
            </a:br>
            <a:br>
              <a:rPr lang="fr-FR" sz="4600" dirty="0">
                <a:solidFill>
                  <a:schemeClr val="tx2">
                    <a:lumMod val="75000"/>
                  </a:schemeClr>
                </a:solidFill>
              </a:rPr>
            </a:br>
            <a:r>
              <a:rPr lang="fr-FR" sz="1400" dirty="0">
                <a:solidFill>
                  <a:schemeClr val="tx2">
                    <a:lumMod val="75000"/>
                  </a:schemeClr>
                </a:solidFill>
              </a:rPr>
              <a:t>Colloque SAF Droit des étrangers - Lille 25 septembre 2021</a:t>
            </a:r>
          </a:p>
        </p:txBody>
      </p:sp>
      <p:sp>
        <p:nvSpPr>
          <p:cNvPr id="3" name="Sous-titre 2">
            <a:extLst>
              <a:ext uri="{FF2B5EF4-FFF2-40B4-BE49-F238E27FC236}">
                <a16:creationId xmlns:a16="http://schemas.microsoft.com/office/drawing/2014/main" id="{33516352-E725-45A0-9845-A651F0703E83}"/>
              </a:ext>
            </a:extLst>
          </p:cNvPr>
          <p:cNvSpPr>
            <a:spLocks noGrp="1"/>
          </p:cNvSpPr>
          <p:nvPr>
            <p:ph type="subTitle" idx="1"/>
          </p:nvPr>
        </p:nvSpPr>
        <p:spPr>
          <a:xfrm>
            <a:off x="7855048" y="1871831"/>
            <a:ext cx="3084569" cy="3199806"/>
          </a:xfrm>
        </p:spPr>
        <p:txBody>
          <a:bodyPr anchor="ctr">
            <a:normAutofit/>
          </a:bodyPr>
          <a:lstStyle/>
          <a:p>
            <a:br>
              <a:rPr lang="fr-FR" sz="2400" dirty="0">
                <a:solidFill>
                  <a:schemeClr val="tx2">
                    <a:lumMod val="75000"/>
                  </a:schemeClr>
                </a:solidFill>
                <a:latin typeface="+mj-lt"/>
              </a:rPr>
            </a:br>
            <a:r>
              <a:rPr lang="fr-FR" sz="2400" dirty="0">
                <a:solidFill>
                  <a:schemeClr val="tx2">
                    <a:lumMod val="75000"/>
                  </a:schemeClr>
                </a:solidFill>
              </a:rPr>
              <a:t>Stent ou pontage? </a:t>
            </a:r>
          </a:p>
          <a:p>
            <a:r>
              <a:rPr lang="fr-FR" sz="2400" dirty="0">
                <a:solidFill>
                  <a:schemeClr val="tx2">
                    <a:lumMod val="75000"/>
                  </a:schemeClr>
                </a:solidFill>
              </a:rPr>
              <a:t>La juridiction administrative et l’accès au service public</a:t>
            </a:r>
            <a:endParaRPr lang="fr-FR" sz="2400" dirty="0">
              <a:solidFill>
                <a:schemeClr val="tx2">
                  <a:lumMod val="75000"/>
                </a:schemeClr>
              </a:solidFill>
              <a:latin typeface="+mj-lt"/>
            </a:endParaRPr>
          </a:p>
        </p:txBody>
      </p:sp>
      <p:cxnSp>
        <p:nvCxnSpPr>
          <p:cNvPr id="49" name="Straight Connector 48">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2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5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AE1793-5E3C-4306-9B6E-0E92D293048C}"/>
              </a:ext>
            </a:extLst>
          </p:cNvPr>
          <p:cNvSpPr>
            <a:spLocks noGrp="1"/>
          </p:cNvSpPr>
          <p:nvPr>
            <p:ph type="title"/>
          </p:nvPr>
        </p:nvSpPr>
        <p:spPr>
          <a:xfrm>
            <a:off x="2589212" y="446088"/>
            <a:ext cx="4040188" cy="976312"/>
          </a:xfrm>
        </p:spPr>
        <p:txBody>
          <a:bodyPr>
            <a:normAutofit fontScale="90000"/>
          </a:bodyPr>
          <a:lstStyle/>
          <a:p>
            <a:r>
              <a:rPr lang="fr-FR" sz="3000" dirty="0"/>
              <a:t>Tensions croissantes (1/2) </a:t>
            </a:r>
            <a:br>
              <a:rPr lang="fr-FR" sz="1800" dirty="0"/>
            </a:br>
            <a:endParaRPr lang="fr-FR" sz="1800" dirty="0"/>
          </a:p>
        </p:txBody>
      </p:sp>
      <p:sp>
        <p:nvSpPr>
          <p:cNvPr id="3" name="Espace réservé du contenu 2">
            <a:extLst>
              <a:ext uri="{FF2B5EF4-FFF2-40B4-BE49-F238E27FC236}">
                <a16:creationId xmlns:a16="http://schemas.microsoft.com/office/drawing/2014/main" id="{D5952737-52AB-4CE3-AC0E-FD987B00CA89}"/>
              </a:ext>
            </a:extLst>
          </p:cNvPr>
          <p:cNvSpPr>
            <a:spLocks noGrp="1"/>
          </p:cNvSpPr>
          <p:nvPr>
            <p:ph idx="1"/>
          </p:nvPr>
        </p:nvSpPr>
        <p:spPr>
          <a:xfrm>
            <a:off x="1931987" y="1627464"/>
            <a:ext cx="5124450" cy="4919387"/>
          </a:xfrm>
        </p:spPr>
        <p:txBody>
          <a:bodyPr>
            <a:normAutofit fontScale="70000" lnSpcReduction="20000"/>
          </a:bodyPr>
          <a:lstStyle/>
          <a:p>
            <a:pPr algn="just"/>
            <a:endParaRPr lang="fr-FR" sz="1900" b="1" dirty="0">
              <a:latin typeface="+mj-lt"/>
            </a:endParaRPr>
          </a:p>
          <a:p>
            <a:pPr algn="just"/>
            <a:r>
              <a:rPr lang="fr-FR" sz="1900" b="1" dirty="0">
                <a:latin typeface="+mj-lt"/>
              </a:rPr>
              <a:t>Des indicateurs qui montrent une dégradation depuis la crise sanitaire  </a:t>
            </a:r>
          </a:p>
          <a:p>
            <a:pPr marL="0" indent="0">
              <a:buNone/>
            </a:pPr>
            <a:r>
              <a:rPr lang="fr-FR" dirty="0"/>
              <a:t>	</a:t>
            </a:r>
          </a:p>
          <a:p>
            <a:pPr marL="0" indent="0" algn="just">
              <a:buNone/>
            </a:pPr>
            <a:r>
              <a:rPr lang="fr-FR" dirty="0"/>
              <a:t>	Aucun indicateur ne rend compte du délai de 	traitement complet des demandes de titres de 	séjour. Les indicateurs du Ministère de l’Intérieur 	porte sur le délai de traitement du dépôt effectif à 	la 	décision et ne prennent donc pas en compte le 	délai à compter de la première tentative de 	contact</a:t>
            </a:r>
          </a:p>
          <a:p>
            <a:pPr marL="0" indent="0">
              <a:buNone/>
            </a:pPr>
            <a:endParaRPr lang="fr-FR" sz="1900" dirty="0"/>
          </a:p>
          <a:p>
            <a:r>
              <a:rPr lang="fr-FR" sz="1900" b="1" dirty="0"/>
              <a:t>Difficultés liées à la prise de rendez-vous en ligne: des difficultés anciennes</a:t>
            </a:r>
          </a:p>
          <a:p>
            <a:pPr lvl="1">
              <a:buFontTx/>
              <a:buChar char="-"/>
            </a:pPr>
            <a:endParaRPr lang="fr-FR" sz="1800" dirty="0"/>
          </a:p>
          <a:p>
            <a:pPr lvl="1">
              <a:buFontTx/>
              <a:buChar char="-"/>
            </a:pPr>
            <a:r>
              <a:rPr lang="fr-FR" sz="1800" dirty="0"/>
              <a:t>Rapport de la Cimade, « à guichets fermés » de mars 2016</a:t>
            </a:r>
          </a:p>
          <a:p>
            <a:pPr lvl="1">
              <a:buFontTx/>
              <a:buChar char="-"/>
            </a:pPr>
            <a:r>
              <a:rPr lang="fr-FR" sz="1800" dirty="0"/>
              <a:t>Rapport du Défenseur des droits « dématérialisation et inégalités d’accès aux services publics », janvier 2019</a:t>
            </a:r>
          </a:p>
          <a:p>
            <a:pPr lvl="1">
              <a:buFontTx/>
              <a:buChar char="-"/>
            </a:pPr>
            <a:r>
              <a:rPr lang="fr-FR" sz="1800" dirty="0"/>
              <a:t>Décision du Défenseur des droits n°2020_210 du 18 décembre 2020 et n°2020-142 du 10 juillet 2020</a:t>
            </a:r>
          </a:p>
          <a:p>
            <a:pPr marL="0" indent="0">
              <a:buNone/>
            </a:pPr>
            <a:endParaRPr lang="fr-FR" dirty="0"/>
          </a:p>
          <a:p>
            <a:pPr marL="0" indent="0">
              <a:buNone/>
            </a:pPr>
            <a:endParaRPr lang="fr-FR" dirty="0"/>
          </a:p>
          <a:p>
            <a:pPr marL="0" indent="0">
              <a:buNone/>
            </a:pPr>
            <a:endParaRPr lang="fr-FR" dirty="0"/>
          </a:p>
        </p:txBody>
      </p:sp>
      <p:sp>
        <p:nvSpPr>
          <p:cNvPr id="5" name="Espace réservé du texte 4">
            <a:extLst>
              <a:ext uri="{FF2B5EF4-FFF2-40B4-BE49-F238E27FC236}">
                <a16:creationId xmlns:a16="http://schemas.microsoft.com/office/drawing/2014/main" id="{3EF0CEB9-1A2D-4603-9F61-6EAF7C1D7CF3}"/>
              </a:ext>
            </a:extLst>
          </p:cNvPr>
          <p:cNvSpPr>
            <a:spLocks noGrp="1"/>
          </p:cNvSpPr>
          <p:nvPr>
            <p:ph type="body" sz="half" idx="2"/>
          </p:nvPr>
        </p:nvSpPr>
        <p:spPr>
          <a:xfrm>
            <a:off x="7923212" y="628650"/>
            <a:ext cx="3505199" cy="4270374"/>
          </a:xfr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r>
              <a:rPr lang="fr-FR" sz="2000" dirty="0">
                <a:latin typeface="+mj-lt"/>
              </a:rPr>
              <a:t>Quelques chiffres</a:t>
            </a:r>
          </a:p>
          <a:p>
            <a:endParaRPr lang="fr-FR" dirty="0">
              <a:latin typeface="+mj-lt"/>
            </a:endParaRPr>
          </a:p>
          <a:p>
            <a:r>
              <a:rPr lang="fr-FR" dirty="0">
                <a:latin typeface="+mj-lt"/>
              </a:rPr>
              <a:t>Délai de traitement </a:t>
            </a:r>
          </a:p>
          <a:p>
            <a:r>
              <a:rPr lang="fr-FR" dirty="0">
                <a:latin typeface="+mj-lt"/>
              </a:rPr>
              <a:t>Pour les demandes de titre :</a:t>
            </a:r>
          </a:p>
          <a:p>
            <a:pPr marL="285750" indent="-285750">
              <a:buFontTx/>
              <a:buChar char="-"/>
            </a:pPr>
            <a:r>
              <a:rPr lang="fr-FR" dirty="0">
                <a:latin typeface="+mj-lt"/>
              </a:rPr>
              <a:t>103 jours en 2016</a:t>
            </a:r>
          </a:p>
          <a:p>
            <a:pPr marL="285750" indent="-285750">
              <a:buFontTx/>
              <a:buChar char="-"/>
            </a:pPr>
            <a:r>
              <a:rPr lang="fr-FR" dirty="0">
                <a:latin typeface="+mj-lt"/>
              </a:rPr>
              <a:t> 118 jours en 2017 </a:t>
            </a:r>
          </a:p>
          <a:p>
            <a:pPr marL="285750" indent="-285750">
              <a:buFontTx/>
              <a:buChar char="-"/>
            </a:pPr>
            <a:r>
              <a:rPr lang="fr-FR" dirty="0">
                <a:latin typeface="+mj-lt"/>
              </a:rPr>
              <a:t>115 jours en 2018 </a:t>
            </a:r>
          </a:p>
          <a:p>
            <a:pPr marL="285750" indent="-285750">
              <a:buFontTx/>
              <a:buChar char="-"/>
            </a:pPr>
            <a:r>
              <a:rPr lang="fr-FR" dirty="0">
                <a:latin typeface="+mj-lt"/>
              </a:rPr>
              <a:t>98 jours en 2019 </a:t>
            </a:r>
          </a:p>
          <a:p>
            <a:pPr marL="285750" indent="-285750">
              <a:buFontTx/>
              <a:buChar char="-"/>
            </a:pPr>
            <a:r>
              <a:rPr lang="fr-FR" dirty="0">
                <a:latin typeface="+mj-lt"/>
              </a:rPr>
              <a:t>123 jours en 2020</a:t>
            </a:r>
          </a:p>
          <a:p>
            <a:r>
              <a:rPr lang="fr-FR" dirty="0">
                <a:latin typeface="+mj-lt"/>
              </a:rPr>
              <a:t>Pour les demandes de renouvellement: </a:t>
            </a:r>
          </a:p>
          <a:p>
            <a:pPr marL="285750" indent="-285750">
              <a:buFontTx/>
              <a:buChar char="-"/>
            </a:pPr>
            <a:r>
              <a:rPr lang="fr-FR" dirty="0">
                <a:latin typeface="+mj-lt"/>
              </a:rPr>
              <a:t>58 jours en 2018 et 2019</a:t>
            </a:r>
          </a:p>
          <a:p>
            <a:pPr marL="285750" indent="-285750">
              <a:buFontTx/>
              <a:buChar char="-"/>
            </a:pPr>
            <a:r>
              <a:rPr lang="fr-FR" dirty="0">
                <a:latin typeface="+mj-lt"/>
              </a:rPr>
              <a:t>71 jours en 2020</a:t>
            </a:r>
          </a:p>
          <a:p>
            <a:pPr marL="285750" indent="-285750">
              <a:buFontTx/>
              <a:buChar char="-"/>
            </a:pPr>
            <a:endParaRPr lang="fr-FR" dirty="0">
              <a:latin typeface="TimesNewRomanPSMT"/>
            </a:endParaRPr>
          </a:p>
          <a:p>
            <a:endParaRPr lang="fr-FR" dirty="0"/>
          </a:p>
        </p:txBody>
      </p:sp>
      <p:cxnSp>
        <p:nvCxnSpPr>
          <p:cNvPr id="7" name="Connecteur droit avec flèche 6">
            <a:extLst>
              <a:ext uri="{FF2B5EF4-FFF2-40B4-BE49-F238E27FC236}">
                <a16:creationId xmlns:a16="http://schemas.microsoft.com/office/drawing/2014/main" id="{373839C3-4AC9-4C0C-98D9-EB430B897BA8}"/>
              </a:ext>
            </a:extLst>
          </p:cNvPr>
          <p:cNvCxnSpPr>
            <a:cxnSpLocks/>
          </p:cNvCxnSpPr>
          <p:nvPr/>
        </p:nvCxnSpPr>
        <p:spPr>
          <a:xfrm>
            <a:off x="6970712" y="1824882"/>
            <a:ext cx="611188" cy="150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792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8072B71-511D-42CE-8799-1A89991AAC4C}"/>
              </a:ext>
            </a:extLst>
          </p:cNvPr>
          <p:cNvSpPr>
            <a:spLocks noGrp="1"/>
          </p:cNvSpPr>
          <p:nvPr>
            <p:ph type="title"/>
          </p:nvPr>
        </p:nvSpPr>
        <p:spPr>
          <a:xfrm>
            <a:off x="2592925" y="624110"/>
            <a:ext cx="8911687" cy="852265"/>
          </a:xfrm>
        </p:spPr>
        <p:txBody>
          <a:bodyPr>
            <a:normAutofit/>
          </a:bodyPr>
          <a:lstStyle/>
          <a:p>
            <a:r>
              <a:rPr lang="fr-FR" sz="2700" dirty="0"/>
              <a:t>Tensions croissantes (2)</a:t>
            </a:r>
          </a:p>
        </p:txBody>
      </p:sp>
      <p:sp>
        <p:nvSpPr>
          <p:cNvPr id="7" name="Espace réservé du contenu 6">
            <a:extLst>
              <a:ext uri="{FF2B5EF4-FFF2-40B4-BE49-F238E27FC236}">
                <a16:creationId xmlns:a16="http://schemas.microsoft.com/office/drawing/2014/main" id="{F130607A-D8ED-4508-8ABE-5658B072D483}"/>
              </a:ext>
            </a:extLst>
          </p:cNvPr>
          <p:cNvSpPr>
            <a:spLocks noGrp="1"/>
          </p:cNvSpPr>
          <p:nvPr>
            <p:ph idx="1"/>
          </p:nvPr>
        </p:nvSpPr>
        <p:spPr>
          <a:xfrm>
            <a:off x="2589212" y="1476375"/>
            <a:ext cx="8915400" cy="4974760"/>
          </a:xfrm>
        </p:spPr>
        <p:txBody>
          <a:bodyPr>
            <a:normAutofit/>
          </a:bodyPr>
          <a:lstStyle/>
          <a:p>
            <a:pPr>
              <a:spcBef>
                <a:spcPts val="0"/>
              </a:spcBef>
            </a:pPr>
            <a:r>
              <a:rPr lang="fr-FR" sz="1600" b="1" dirty="0"/>
              <a:t>Recourt étendu aux modules de prise de rendez-vous en ligne</a:t>
            </a:r>
            <a:r>
              <a:rPr lang="fr-FR" sz="1600" dirty="0"/>
              <a:t> en réaction à la crise sanitaire et au retard accumulé </a:t>
            </a:r>
          </a:p>
          <a:p>
            <a:pPr marL="0" indent="0">
              <a:spcBef>
                <a:spcPts val="0"/>
              </a:spcBef>
              <a:buNone/>
            </a:pPr>
            <a:endParaRPr lang="fr-FR" sz="1600" dirty="0"/>
          </a:p>
          <a:p>
            <a:pPr marL="0" indent="0">
              <a:spcBef>
                <a:spcPts val="0"/>
              </a:spcBef>
              <a:buNone/>
            </a:pPr>
            <a:endParaRPr lang="fr-FR" sz="1600" dirty="0"/>
          </a:p>
          <a:p>
            <a:pPr marL="0" indent="0">
              <a:spcBef>
                <a:spcPts val="0"/>
              </a:spcBef>
              <a:buNone/>
            </a:pPr>
            <a:endParaRPr lang="fr-FR" sz="1600" dirty="0"/>
          </a:p>
          <a:p>
            <a:pPr marL="0" indent="0">
              <a:spcBef>
                <a:spcPts val="0"/>
              </a:spcBef>
              <a:buNone/>
            </a:pPr>
            <a:endParaRPr lang="fr-FR" sz="1200" dirty="0"/>
          </a:p>
          <a:p>
            <a:pPr>
              <a:spcBef>
                <a:spcPts val="0"/>
              </a:spcBef>
            </a:pPr>
            <a:r>
              <a:rPr lang="fr-FR" sz="1600" dirty="0"/>
              <a:t>Phénomène de </a:t>
            </a:r>
            <a:r>
              <a:rPr lang="fr-FR" sz="1600" b="1" dirty="0"/>
              <a:t>revente de rendez-vous légal ou illégal </a:t>
            </a:r>
          </a:p>
          <a:p>
            <a:pPr>
              <a:spcBef>
                <a:spcPts val="0"/>
              </a:spcBef>
            </a:pPr>
            <a:endParaRPr lang="fr-FR" sz="1400" dirty="0"/>
          </a:p>
          <a:p>
            <a:pPr marL="0" indent="0" algn="just">
              <a:spcBef>
                <a:spcPts val="0"/>
              </a:spcBef>
              <a:buNone/>
            </a:pPr>
            <a:r>
              <a:rPr lang="fr-FR" sz="1400" dirty="0">
                <a:solidFill>
                  <a:srgbClr val="000000"/>
                </a:solidFill>
              </a:rPr>
              <a:t>site </a:t>
            </a:r>
            <a:r>
              <a:rPr lang="fr-FR" sz="1400" dirty="0">
                <a:solidFill>
                  <a:srgbClr val="339BFF"/>
                </a:solidFill>
              </a:rPr>
              <a:t>www.alerte-rdv-prefecture.fr</a:t>
            </a:r>
            <a:endParaRPr lang="fr-FR" sz="1400" dirty="0">
              <a:solidFill>
                <a:srgbClr val="000000"/>
              </a:solidFill>
            </a:endParaRPr>
          </a:p>
          <a:p>
            <a:pPr marL="0" indent="0" algn="just">
              <a:spcBef>
                <a:spcPts val="0"/>
              </a:spcBef>
              <a:buNone/>
            </a:pPr>
            <a:endParaRPr lang="fr-FR" sz="1400" dirty="0">
              <a:solidFill>
                <a:srgbClr val="000000"/>
              </a:solidFill>
            </a:endParaRPr>
          </a:p>
          <a:p>
            <a:pPr marL="0" indent="0" algn="just">
              <a:spcBef>
                <a:spcPts val="0"/>
              </a:spcBef>
              <a:buNone/>
            </a:pPr>
            <a:endParaRPr lang="fr-FR" sz="1400" dirty="0">
              <a:solidFill>
                <a:srgbClr val="000000"/>
              </a:solidFill>
            </a:endParaRPr>
          </a:p>
          <a:p>
            <a:pPr marL="0" indent="0" algn="just">
              <a:spcBef>
                <a:spcPts val="0"/>
              </a:spcBef>
              <a:buNone/>
            </a:pPr>
            <a:r>
              <a:rPr lang="fr-FR" sz="1400" dirty="0">
                <a:solidFill>
                  <a:srgbClr val="000000"/>
                </a:solidFill>
              </a:rPr>
              <a:t>site </a:t>
            </a:r>
            <a:r>
              <a:rPr lang="fr-FR" sz="1400" dirty="0">
                <a:solidFill>
                  <a:srgbClr val="339BFF"/>
                </a:solidFill>
              </a:rPr>
              <a:t>https://rdv-prefecture.com</a:t>
            </a:r>
            <a:endParaRPr lang="fr-FR" sz="1600" dirty="0"/>
          </a:p>
          <a:p>
            <a:endParaRPr lang="fr-FR" sz="1600" dirty="0"/>
          </a:p>
          <a:p>
            <a:endParaRPr lang="fr-FR" dirty="0"/>
          </a:p>
        </p:txBody>
      </p:sp>
    </p:spTree>
    <p:extLst>
      <p:ext uri="{BB962C8B-B14F-4D97-AF65-F5344CB8AC3E}">
        <p14:creationId xmlns:p14="http://schemas.microsoft.com/office/powerpoint/2010/main" val="519684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7"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8"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9"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1"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2"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3"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4"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5"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6"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7"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8"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0" name="Group 29">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1"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2"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3"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4"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5"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6"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7"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8"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9"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0"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1"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2"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4" name="Rectangle 43">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8" name="Rectangle 47">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0" name="Group 49">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51"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2"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3"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4"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5"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6"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7"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8"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9"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0"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1"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2"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4" name="Group 63">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65"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6"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7"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8"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9"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0"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1"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2"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3"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4"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5"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6"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8" name="Rectangle 77">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0"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9" name="Image 8">
            <a:extLst>
              <a:ext uri="{FF2B5EF4-FFF2-40B4-BE49-F238E27FC236}">
                <a16:creationId xmlns:a16="http://schemas.microsoft.com/office/drawing/2014/main" id="{E1649FBB-DB56-45CD-AE09-86BDD292EB74}"/>
              </a:ext>
            </a:extLst>
          </p:cNvPr>
          <p:cNvPicPr>
            <a:picLocks noChangeAspect="1"/>
          </p:cNvPicPr>
          <p:nvPr/>
        </p:nvPicPr>
        <p:blipFill rotWithShape="1">
          <a:blip r:embed="rId2"/>
          <a:srcRect t="9081" r="-1" b="625"/>
          <a:stretch/>
        </p:blipFill>
        <p:spPr>
          <a:xfrm>
            <a:off x="-1555" y="1731"/>
            <a:ext cx="4671091" cy="6858000"/>
          </a:xfrm>
          <a:prstGeom prst="rect">
            <a:avLst/>
          </a:prstGeom>
        </p:spPr>
      </p:pic>
      <p:sp>
        <p:nvSpPr>
          <p:cNvPr id="11" name="ZoneTexte 10">
            <a:extLst>
              <a:ext uri="{FF2B5EF4-FFF2-40B4-BE49-F238E27FC236}">
                <a16:creationId xmlns:a16="http://schemas.microsoft.com/office/drawing/2014/main" id="{2B5DC3C3-A483-4993-BCCA-ED114E445F7E}"/>
              </a:ext>
            </a:extLst>
          </p:cNvPr>
          <p:cNvSpPr txBox="1"/>
          <p:nvPr/>
        </p:nvSpPr>
        <p:spPr>
          <a:xfrm>
            <a:off x="6657039" y="698526"/>
            <a:ext cx="4861046" cy="3777622"/>
          </a:xfrm>
          <a:prstGeom prst="rect">
            <a:avLst/>
          </a:prstGeom>
        </p:spPr>
        <p:txBody>
          <a:bodyPr vert="horz" lIns="91440" tIns="45720" rIns="91440" bIns="45720" rtlCol="0">
            <a:normAutofit lnSpcReduction="10000"/>
          </a:bodyPr>
          <a:lstStyle/>
          <a:p>
            <a:pPr algn="just">
              <a:spcBef>
                <a:spcPts val="1000"/>
              </a:spcBef>
              <a:buClr>
                <a:schemeClr val="accent1"/>
              </a:buClr>
            </a:pPr>
            <a:r>
              <a:rPr lang="en-US" dirty="0">
                <a:solidFill>
                  <a:schemeClr val="tx1">
                    <a:lumMod val="75000"/>
                    <a:lumOff val="25000"/>
                  </a:schemeClr>
                </a:solidFill>
              </a:rPr>
              <a:t>	 </a:t>
            </a:r>
            <a:r>
              <a:rPr lang="fr-FR" sz="1800" b="0" i="0" u="none" strike="noStrike" baseline="0" dirty="0">
                <a:solidFill>
                  <a:srgbClr val="339BFF"/>
                </a:solidFill>
                <a:latin typeface="TimesNewRomanPSMT"/>
              </a:rPr>
              <a:t>www.alerte-rdv-prefecture.fr</a:t>
            </a:r>
          </a:p>
          <a:p>
            <a:pPr algn="just">
              <a:spcBef>
                <a:spcPts val="1000"/>
              </a:spcBef>
              <a:buClr>
                <a:schemeClr val="accent1"/>
              </a:buClr>
            </a:pPr>
            <a:endParaRPr lang="en-US" dirty="0">
              <a:solidFill>
                <a:schemeClr val="tx1">
                  <a:lumMod val="75000"/>
                  <a:lumOff val="25000"/>
                </a:schemeClr>
              </a:solidFill>
            </a:endParaRPr>
          </a:p>
          <a:p>
            <a:pPr algn="just">
              <a:spcBef>
                <a:spcPts val="1000"/>
              </a:spcBef>
              <a:buClr>
                <a:schemeClr val="accent1"/>
              </a:buClr>
              <a:buFont typeface="Wingdings 3" charset="2"/>
              <a:buChar char=""/>
            </a:pPr>
            <a:r>
              <a:rPr lang="en-US" sz="1400" dirty="0">
                <a:solidFill>
                  <a:schemeClr val="tx1">
                    <a:lumMod val="75000"/>
                    <a:lumOff val="25000"/>
                  </a:schemeClr>
                </a:solidFill>
              </a:rPr>
              <a:t>propose </a:t>
            </a:r>
            <a:r>
              <a:rPr lang="en-US" sz="1400" dirty="0" err="1">
                <a:solidFill>
                  <a:schemeClr val="tx1">
                    <a:lumMod val="75000"/>
                    <a:lumOff val="25000"/>
                  </a:schemeClr>
                </a:solidFill>
              </a:rPr>
              <a:t>ainsi</a:t>
            </a:r>
            <a:r>
              <a:rPr lang="en-US" sz="1400" dirty="0">
                <a:solidFill>
                  <a:schemeClr val="tx1">
                    <a:lumMod val="75000"/>
                    <a:lumOff val="25000"/>
                  </a:schemeClr>
                </a:solidFill>
              </a:rPr>
              <a:t>, </a:t>
            </a:r>
            <a:r>
              <a:rPr lang="en-US" sz="1400" dirty="0" err="1">
                <a:solidFill>
                  <a:schemeClr val="tx1">
                    <a:lumMod val="75000"/>
                    <a:lumOff val="25000"/>
                  </a:schemeClr>
                </a:solidFill>
              </a:rPr>
              <a:t>moyennant</a:t>
            </a:r>
            <a:r>
              <a:rPr lang="en-US" sz="1400" dirty="0">
                <a:solidFill>
                  <a:schemeClr val="tx1">
                    <a:lumMod val="75000"/>
                    <a:lumOff val="25000"/>
                  </a:schemeClr>
                </a:solidFill>
              </a:rPr>
              <a:t> finances, de notifier à </a:t>
            </a:r>
            <a:r>
              <a:rPr lang="en-US" sz="1400" dirty="0" err="1">
                <a:solidFill>
                  <a:schemeClr val="tx1">
                    <a:lumMod val="75000"/>
                    <a:lumOff val="25000"/>
                  </a:schemeClr>
                </a:solidFill>
              </a:rPr>
              <a:t>ses</a:t>
            </a:r>
            <a:r>
              <a:rPr lang="en-US" sz="1400" dirty="0">
                <a:solidFill>
                  <a:schemeClr val="tx1">
                    <a:lumMod val="75000"/>
                    <a:lumOff val="25000"/>
                  </a:schemeClr>
                </a:solidFill>
              </a:rPr>
              <a:t> </a:t>
            </a:r>
            <a:r>
              <a:rPr lang="en-US" sz="1400" dirty="0" err="1">
                <a:solidFill>
                  <a:schemeClr val="tx1">
                    <a:lumMod val="75000"/>
                    <a:lumOff val="25000"/>
                  </a:schemeClr>
                </a:solidFill>
              </a:rPr>
              <a:t>utilisateurs</a:t>
            </a:r>
            <a:r>
              <a:rPr lang="en-US" sz="1400" dirty="0">
                <a:solidFill>
                  <a:schemeClr val="tx1">
                    <a:lumMod val="75000"/>
                    <a:lumOff val="25000"/>
                  </a:schemeClr>
                </a:solidFill>
              </a:rPr>
              <a:t> par SMS </a:t>
            </a:r>
            <a:r>
              <a:rPr lang="en-US" sz="1400" dirty="0" err="1">
                <a:solidFill>
                  <a:schemeClr val="tx1">
                    <a:lumMod val="75000"/>
                    <a:lumOff val="25000"/>
                  </a:schemeClr>
                </a:solidFill>
              </a:rPr>
              <a:t>instantanément</a:t>
            </a:r>
            <a:r>
              <a:rPr lang="en-US" sz="1400" dirty="0">
                <a:solidFill>
                  <a:schemeClr val="tx1">
                    <a:lumMod val="75000"/>
                    <a:lumOff val="25000"/>
                  </a:schemeClr>
                </a:solidFill>
              </a:rPr>
              <a:t> de la </a:t>
            </a:r>
            <a:r>
              <a:rPr lang="en-US" sz="1400" dirty="0" err="1">
                <a:solidFill>
                  <a:schemeClr val="tx1">
                    <a:lumMod val="75000"/>
                    <a:lumOff val="25000"/>
                  </a:schemeClr>
                </a:solidFill>
              </a:rPr>
              <a:t>disponibilité</a:t>
            </a:r>
            <a:r>
              <a:rPr lang="en-US" sz="1400" dirty="0">
                <a:solidFill>
                  <a:schemeClr val="tx1">
                    <a:lumMod val="75000"/>
                    <a:lumOff val="25000"/>
                  </a:schemeClr>
                </a:solidFill>
              </a:rPr>
              <a:t> des places de </a:t>
            </a:r>
            <a:r>
              <a:rPr lang="en-US" sz="1400" dirty="0" err="1">
                <a:solidFill>
                  <a:schemeClr val="tx1">
                    <a:lumMod val="75000"/>
                    <a:lumOff val="25000"/>
                  </a:schemeClr>
                </a:solidFill>
              </a:rPr>
              <a:t>rendez-vous</a:t>
            </a:r>
            <a:r>
              <a:rPr lang="en-US" sz="1400" dirty="0">
                <a:solidFill>
                  <a:schemeClr val="tx1">
                    <a:lumMod val="75000"/>
                    <a:lumOff val="25000"/>
                  </a:schemeClr>
                </a:solidFill>
              </a:rPr>
              <a:t> </a:t>
            </a:r>
            <a:r>
              <a:rPr lang="en-US" sz="1400" dirty="0" err="1">
                <a:solidFill>
                  <a:schemeClr val="tx1">
                    <a:lumMod val="75000"/>
                    <a:lumOff val="25000"/>
                  </a:schemeClr>
                </a:solidFill>
              </a:rPr>
              <a:t>en</a:t>
            </a:r>
            <a:r>
              <a:rPr lang="en-US" sz="1400" dirty="0">
                <a:solidFill>
                  <a:schemeClr val="tx1">
                    <a:lumMod val="75000"/>
                    <a:lumOff val="25000"/>
                  </a:schemeClr>
                </a:solidFill>
              </a:rPr>
              <a:t> </a:t>
            </a:r>
            <a:r>
              <a:rPr lang="en-US" sz="1400" dirty="0" err="1">
                <a:solidFill>
                  <a:schemeClr val="tx1">
                    <a:lumMod val="75000"/>
                    <a:lumOff val="25000"/>
                  </a:schemeClr>
                </a:solidFill>
              </a:rPr>
              <a:t>préfecture</a:t>
            </a:r>
            <a:r>
              <a:rPr lang="en-US" sz="1400" dirty="0">
                <a:solidFill>
                  <a:schemeClr val="tx1">
                    <a:lumMod val="75000"/>
                    <a:lumOff val="25000"/>
                  </a:schemeClr>
                </a:solidFill>
              </a:rPr>
              <a:t> et les </a:t>
            </a:r>
            <a:r>
              <a:rPr lang="en-US" sz="1400" dirty="0" err="1">
                <a:solidFill>
                  <a:schemeClr val="tx1">
                    <a:lumMod val="75000"/>
                    <a:lumOff val="25000"/>
                  </a:schemeClr>
                </a:solidFill>
              </a:rPr>
              <a:t>rediriger</a:t>
            </a:r>
            <a:r>
              <a:rPr lang="en-US" sz="1400" dirty="0">
                <a:solidFill>
                  <a:schemeClr val="tx1">
                    <a:lumMod val="75000"/>
                    <a:lumOff val="25000"/>
                  </a:schemeClr>
                </a:solidFill>
              </a:rPr>
              <a:t> </a:t>
            </a:r>
            <a:r>
              <a:rPr lang="en-US" sz="1400" dirty="0" err="1">
                <a:solidFill>
                  <a:schemeClr val="tx1">
                    <a:lumMod val="75000"/>
                    <a:lumOff val="25000"/>
                  </a:schemeClr>
                </a:solidFill>
              </a:rPr>
              <a:t>automatiquement</a:t>
            </a:r>
            <a:r>
              <a:rPr lang="en-US" sz="1400" dirty="0">
                <a:solidFill>
                  <a:schemeClr val="tx1">
                    <a:lumMod val="75000"/>
                    <a:lumOff val="25000"/>
                  </a:schemeClr>
                </a:solidFill>
              </a:rPr>
              <a:t> </a:t>
            </a:r>
            <a:r>
              <a:rPr lang="en-US" sz="1400" dirty="0" err="1">
                <a:solidFill>
                  <a:schemeClr val="tx1">
                    <a:lumMod val="75000"/>
                    <a:lumOff val="25000"/>
                  </a:schemeClr>
                </a:solidFill>
              </a:rPr>
              <a:t>vers</a:t>
            </a:r>
            <a:r>
              <a:rPr lang="en-US" sz="1400" dirty="0">
                <a:solidFill>
                  <a:schemeClr val="tx1">
                    <a:lumMod val="75000"/>
                    <a:lumOff val="25000"/>
                  </a:schemeClr>
                </a:solidFill>
              </a:rPr>
              <a:t> la plate-</a:t>
            </a:r>
            <a:r>
              <a:rPr lang="en-US" sz="1400" dirty="0" err="1">
                <a:solidFill>
                  <a:schemeClr val="tx1">
                    <a:lumMod val="75000"/>
                    <a:lumOff val="25000"/>
                  </a:schemeClr>
                </a:solidFill>
              </a:rPr>
              <a:t>forme</a:t>
            </a:r>
            <a:r>
              <a:rPr lang="en-US" sz="1400" dirty="0">
                <a:solidFill>
                  <a:schemeClr val="tx1">
                    <a:lumMod val="75000"/>
                    <a:lumOff val="25000"/>
                  </a:schemeClr>
                </a:solidFill>
              </a:rPr>
              <a:t> </a:t>
            </a:r>
            <a:r>
              <a:rPr lang="en-US" sz="1400" dirty="0" err="1">
                <a:solidFill>
                  <a:schemeClr val="tx1">
                    <a:lumMod val="75000"/>
                    <a:lumOff val="25000"/>
                  </a:schemeClr>
                </a:solidFill>
              </a:rPr>
              <a:t>adéquate</a:t>
            </a:r>
            <a:r>
              <a:rPr lang="en-US" sz="1400" dirty="0">
                <a:solidFill>
                  <a:schemeClr val="tx1">
                    <a:lumMod val="75000"/>
                    <a:lumOff val="25000"/>
                  </a:schemeClr>
                </a:solidFill>
              </a:rPr>
              <a:t> pour la </a:t>
            </a:r>
            <a:r>
              <a:rPr lang="en-US" sz="1400" dirty="0" err="1">
                <a:solidFill>
                  <a:schemeClr val="tx1">
                    <a:lumMod val="75000"/>
                    <a:lumOff val="25000"/>
                  </a:schemeClr>
                </a:solidFill>
              </a:rPr>
              <a:t>prise</a:t>
            </a:r>
            <a:r>
              <a:rPr lang="en-US" sz="1400" dirty="0">
                <a:solidFill>
                  <a:schemeClr val="tx1">
                    <a:lumMod val="75000"/>
                    <a:lumOff val="25000"/>
                  </a:schemeClr>
                </a:solidFill>
              </a:rPr>
              <a:t> du RDV.</a:t>
            </a:r>
          </a:p>
          <a:p>
            <a:pPr algn="just">
              <a:spcBef>
                <a:spcPts val="1000"/>
              </a:spcBef>
              <a:buClr>
                <a:schemeClr val="accent1"/>
              </a:buClr>
              <a:buFont typeface="Wingdings 3" charset="2"/>
              <a:buChar char=""/>
            </a:pPr>
            <a:endParaRPr lang="en-US" sz="1400" dirty="0">
              <a:solidFill>
                <a:schemeClr val="tx1">
                  <a:lumMod val="75000"/>
                  <a:lumOff val="25000"/>
                </a:schemeClr>
              </a:solidFill>
            </a:endParaRPr>
          </a:p>
          <a:p>
            <a:pPr algn="just">
              <a:spcBef>
                <a:spcPts val="1000"/>
              </a:spcBef>
              <a:buClr>
                <a:schemeClr val="accent1"/>
              </a:buClr>
              <a:buFont typeface="Wingdings 3" charset="2"/>
              <a:buChar char=""/>
            </a:pPr>
            <a:endParaRPr lang="en-US" sz="1400" dirty="0">
              <a:solidFill>
                <a:schemeClr val="tx1">
                  <a:lumMod val="75000"/>
                  <a:lumOff val="25000"/>
                </a:schemeClr>
              </a:solidFill>
            </a:endParaRPr>
          </a:p>
          <a:p>
            <a:pPr algn="just">
              <a:spcBef>
                <a:spcPts val="1000"/>
              </a:spcBef>
              <a:buClr>
                <a:schemeClr val="accent1"/>
              </a:buClr>
            </a:pPr>
            <a:endParaRPr lang="en-US" sz="1400" dirty="0">
              <a:solidFill>
                <a:schemeClr val="tx1">
                  <a:lumMod val="75000"/>
                  <a:lumOff val="25000"/>
                </a:schemeClr>
              </a:solidFill>
            </a:endParaRPr>
          </a:p>
          <a:p>
            <a:pPr algn="just">
              <a:spcBef>
                <a:spcPts val="1000"/>
              </a:spcBef>
              <a:buClr>
                <a:schemeClr val="accent1"/>
              </a:buClr>
              <a:buFont typeface="Wingdings 3" charset="2"/>
              <a:buChar char=""/>
            </a:pPr>
            <a:endParaRPr lang="en-US" sz="1400" dirty="0">
              <a:solidFill>
                <a:schemeClr val="tx1">
                  <a:lumMod val="75000"/>
                  <a:lumOff val="25000"/>
                </a:schemeClr>
              </a:solidFill>
            </a:endParaRPr>
          </a:p>
          <a:p>
            <a:pPr marL="0" indent="0" algn="just">
              <a:spcBef>
                <a:spcPts val="1000"/>
              </a:spcBef>
              <a:buClr>
                <a:schemeClr val="accent1"/>
              </a:buClr>
              <a:buFont typeface="Wingdings 3" charset="2"/>
              <a:buChar char=""/>
            </a:pPr>
            <a:r>
              <a:rPr lang="en-US" sz="1400" dirty="0">
                <a:solidFill>
                  <a:schemeClr val="tx1">
                    <a:lumMod val="75000"/>
                    <a:lumOff val="25000"/>
                  </a:schemeClr>
                </a:solidFill>
              </a:rPr>
              <a:t>Propose </a:t>
            </a:r>
            <a:r>
              <a:rPr lang="en-US" sz="1400" dirty="0" err="1">
                <a:solidFill>
                  <a:schemeClr val="tx1">
                    <a:lumMod val="75000"/>
                    <a:lumOff val="25000"/>
                  </a:schemeClr>
                </a:solidFill>
              </a:rPr>
              <a:t>également</a:t>
            </a:r>
            <a:r>
              <a:rPr lang="en-US" sz="1400" dirty="0">
                <a:solidFill>
                  <a:schemeClr val="tx1">
                    <a:lumMod val="75000"/>
                    <a:lumOff val="25000"/>
                  </a:schemeClr>
                </a:solidFill>
              </a:rPr>
              <a:t> </a:t>
            </a:r>
            <a:r>
              <a:rPr lang="en-US" sz="1400" dirty="0" err="1">
                <a:solidFill>
                  <a:schemeClr val="tx1">
                    <a:lumMod val="75000"/>
                    <a:lumOff val="25000"/>
                  </a:schemeClr>
                </a:solidFill>
              </a:rPr>
              <a:t>une</a:t>
            </a:r>
            <a:r>
              <a:rPr lang="en-US" sz="1400" dirty="0">
                <a:solidFill>
                  <a:schemeClr val="tx1">
                    <a:lumMod val="75000"/>
                    <a:lumOff val="25000"/>
                  </a:schemeClr>
                </a:solidFill>
              </a:rPr>
              <a:t> aide à la </a:t>
            </a:r>
            <a:r>
              <a:rPr lang="en-US" sz="1400" dirty="0" err="1">
                <a:solidFill>
                  <a:schemeClr val="tx1">
                    <a:lumMod val="75000"/>
                    <a:lumOff val="25000"/>
                  </a:schemeClr>
                </a:solidFill>
              </a:rPr>
              <a:t>naturalisation</a:t>
            </a:r>
            <a:r>
              <a:rPr lang="en-US" sz="1400" dirty="0">
                <a:solidFill>
                  <a:schemeClr val="tx1">
                    <a:lumMod val="75000"/>
                    <a:lumOff val="25000"/>
                  </a:schemeClr>
                </a:solidFill>
              </a:rPr>
              <a:t> (preparation </a:t>
            </a:r>
            <a:r>
              <a:rPr lang="en-US" sz="1400" dirty="0" err="1">
                <a:solidFill>
                  <a:schemeClr val="tx1">
                    <a:lumMod val="75000"/>
                    <a:lumOff val="25000"/>
                  </a:schemeClr>
                </a:solidFill>
              </a:rPr>
              <a:t>entretien</a:t>
            </a:r>
            <a:r>
              <a:rPr lang="en-US" sz="1400" dirty="0">
                <a:solidFill>
                  <a:schemeClr val="tx1">
                    <a:lumMod val="75000"/>
                    <a:lumOff val="25000"/>
                  </a:schemeClr>
                </a:solidFill>
              </a:rPr>
              <a:t>/constitution de dossier/etc.)</a:t>
            </a:r>
          </a:p>
        </p:txBody>
      </p:sp>
    </p:spTree>
    <p:extLst>
      <p:ext uri="{BB962C8B-B14F-4D97-AF65-F5344CB8AC3E}">
        <p14:creationId xmlns:p14="http://schemas.microsoft.com/office/powerpoint/2010/main" val="2347830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0" name="Group 67">
            <a:extLst>
              <a:ext uri="{FF2B5EF4-FFF2-40B4-BE49-F238E27FC236}">
                <a16:creationId xmlns:a16="http://schemas.microsoft.com/office/drawing/2014/main" id="{EB9B5B69-A297-4D2F-8B89-529DA8A27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9" name="Freeform 11">
              <a:extLst>
                <a:ext uri="{FF2B5EF4-FFF2-40B4-BE49-F238E27FC236}">
                  <a16:creationId xmlns:a16="http://schemas.microsoft.com/office/drawing/2014/main" id="{3E39D215-BF38-4094-82D7-61DED1145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0" name="Freeform 12">
              <a:extLst>
                <a:ext uri="{FF2B5EF4-FFF2-40B4-BE49-F238E27FC236}">
                  <a16:creationId xmlns:a16="http://schemas.microsoft.com/office/drawing/2014/main" id="{7412700A-91C4-4126-8F17-3B9449DBB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1" name="Freeform 13">
              <a:extLst>
                <a:ext uri="{FF2B5EF4-FFF2-40B4-BE49-F238E27FC236}">
                  <a16:creationId xmlns:a16="http://schemas.microsoft.com/office/drawing/2014/main" id="{DF985802-25A8-4B99-89F0-2A42EC32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2" name="Freeform 14">
              <a:extLst>
                <a:ext uri="{FF2B5EF4-FFF2-40B4-BE49-F238E27FC236}">
                  <a16:creationId xmlns:a16="http://schemas.microsoft.com/office/drawing/2014/main" id="{F54C35AF-DB92-4205-A779-2A385B714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3" name="Freeform 15">
              <a:extLst>
                <a:ext uri="{FF2B5EF4-FFF2-40B4-BE49-F238E27FC236}">
                  <a16:creationId xmlns:a16="http://schemas.microsoft.com/office/drawing/2014/main" id="{9F845211-1F53-4E0A-891E-B78A206F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4" name="Freeform 16">
              <a:extLst>
                <a:ext uri="{FF2B5EF4-FFF2-40B4-BE49-F238E27FC236}">
                  <a16:creationId xmlns:a16="http://schemas.microsoft.com/office/drawing/2014/main" id="{9149C7DD-9998-4805-BFC8-CEF5F5DF3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5" name="Freeform 17">
              <a:extLst>
                <a:ext uri="{FF2B5EF4-FFF2-40B4-BE49-F238E27FC236}">
                  <a16:creationId xmlns:a16="http://schemas.microsoft.com/office/drawing/2014/main" id="{47C8036D-3ECA-43DA-BAF5-3C65CF41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6" name="Freeform 18">
              <a:extLst>
                <a:ext uri="{FF2B5EF4-FFF2-40B4-BE49-F238E27FC236}">
                  <a16:creationId xmlns:a16="http://schemas.microsoft.com/office/drawing/2014/main" id="{29C15912-CDE8-4DF3-9324-273FB4C86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7" name="Freeform 19">
              <a:extLst>
                <a:ext uri="{FF2B5EF4-FFF2-40B4-BE49-F238E27FC236}">
                  <a16:creationId xmlns:a16="http://schemas.microsoft.com/office/drawing/2014/main" id="{37C68D51-B7DA-4572-AB7E-708540B3C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8" name="Freeform 20">
              <a:extLst>
                <a:ext uri="{FF2B5EF4-FFF2-40B4-BE49-F238E27FC236}">
                  <a16:creationId xmlns:a16="http://schemas.microsoft.com/office/drawing/2014/main" id="{1AF802CB-4E9E-4895-9363-C119914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9" name="Freeform 21">
              <a:extLst>
                <a:ext uri="{FF2B5EF4-FFF2-40B4-BE49-F238E27FC236}">
                  <a16:creationId xmlns:a16="http://schemas.microsoft.com/office/drawing/2014/main" id="{615760E5-5F27-4735-B01C-78E05F3FB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0" name="Freeform 22">
              <a:extLst>
                <a:ext uri="{FF2B5EF4-FFF2-40B4-BE49-F238E27FC236}">
                  <a16:creationId xmlns:a16="http://schemas.microsoft.com/office/drawing/2014/main" id="{DB9C6516-B2DB-432F-BD3A-A1792BD46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1" name="Group 81">
            <a:extLst>
              <a:ext uri="{FF2B5EF4-FFF2-40B4-BE49-F238E27FC236}">
                <a16:creationId xmlns:a16="http://schemas.microsoft.com/office/drawing/2014/main" id="{BC9C8D0D-644B-4B97-B83C-CC8E64361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3" name="Freeform 27">
              <a:extLst>
                <a:ext uri="{FF2B5EF4-FFF2-40B4-BE49-F238E27FC236}">
                  <a16:creationId xmlns:a16="http://schemas.microsoft.com/office/drawing/2014/main" id="{F8BE1EA6-80CF-446B-A4FE-3F935A51C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4" name="Freeform 28">
              <a:extLst>
                <a:ext uri="{FF2B5EF4-FFF2-40B4-BE49-F238E27FC236}">
                  <a16:creationId xmlns:a16="http://schemas.microsoft.com/office/drawing/2014/main" id="{10E39808-F4F7-43DE-AB53-82B7B55EA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5" name="Freeform 29">
              <a:extLst>
                <a:ext uri="{FF2B5EF4-FFF2-40B4-BE49-F238E27FC236}">
                  <a16:creationId xmlns:a16="http://schemas.microsoft.com/office/drawing/2014/main" id="{6ED5109A-600A-4C23-9BB3-C4C19C2D9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6" name="Freeform 30">
              <a:extLst>
                <a:ext uri="{FF2B5EF4-FFF2-40B4-BE49-F238E27FC236}">
                  <a16:creationId xmlns:a16="http://schemas.microsoft.com/office/drawing/2014/main" id="{D76FF73F-8CA3-42B0-A680-353805CD2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7" name="Freeform 31">
              <a:extLst>
                <a:ext uri="{FF2B5EF4-FFF2-40B4-BE49-F238E27FC236}">
                  <a16:creationId xmlns:a16="http://schemas.microsoft.com/office/drawing/2014/main" id="{B26A6949-3BEB-422A-854C-D4E26E4CF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8" name="Freeform 32">
              <a:extLst>
                <a:ext uri="{FF2B5EF4-FFF2-40B4-BE49-F238E27FC236}">
                  <a16:creationId xmlns:a16="http://schemas.microsoft.com/office/drawing/2014/main" id="{FE07AD25-30AF-40CD-B901-DF1EDBD68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9" name="Freeform 33">
              <a:extLst>
                <a:ext uri="{FF2B5EF4-FFF2-40B4-BE49-F238E27FC236}">
                  <a16:creationId xmlns:a16="http://schemas.microsoft.com/office/drawing/2014/main" id="{5AA460AF-7760-4F15-881A-6F0BFDBCD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0" name="Freeform 34">
              <a:extLst>
                <a:ext uri="{FF2B5EF4-FFF2-40B4-BE49-F238E27FC236}">
                  <a16:creationId xmlns:a16="http://schemas.microsoft.com/office/drawing/2014/main" id="{EE53C70E-5D92-4C42-A34F-9F7D16006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1" name="Freeform 35">
              <a:extLst>
                <a:ext uri="{FF2B5EF4-FFF2-40B4-BE49-F238E27FC236}">
                  <a16:creationId xmlns:a16="http://schemas.microsoft.com/office/drawing/2014/main" id="{C27614EE-0086-4D34-99BD-52F03708D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2" name="Freeform 36">
              <a:extLst>
                <a:ext uri="{FF2B5EF4-FFF2-40B4-BE49-F238E27FC236}">
                  <a16:creationId xmlns:a16="http://schemas.microsoft.com/office/drawing/2014/main" id="{326919B9-3ED4-4744-A713-326B3BAF6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3" name="Freeform 37">
              <a:extLst>
                <a:ext uri="{FF2B5EF4-FFF2-40B4-BE49-F238E27FC236}">
                  <a16:creationId xmlns:a16="http://schemas.microsoft.com/office/drawing/2014/main" id="{898BDBF5-8AA3-49CD-999A-ABA1F7AE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4" name="Freeform 38">
              <a:extLst>
                <a:ext uri="{FF2B5EF4-FFF2-40B4-BE49-F238E27FC236}">
                  <a16:creationId xmlns:a16="http://schemas.microsoft.com/office/drawing/2014/main" id="{AF8ED3E0-CBE7-48C4-8F9E-FF98079CD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2" name="Rectangle 95">
            <a:extLst>
              <a:ext uri="{FF2B5EF4-FFF2-40B4-BE49-F238E27FC236}">
                <a16:creationId xmlns:a16="http://schemas.microsoft.com/office/drawing/2014/main" id="{A84F153B-2093-4171-BD2D-1631695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 name="Freeform 11">
            <a:extLst>
              <a:ext uri="{FF2B5EF4-FFF2-40B4-BE49-F238E27FC236}">
                <a16:creationId xmlns:a16="http://schemas.microsoft.com/office/drawing/2014/main" id="{99499096-7355-478E-8CCB-A47EA1B79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ZoneTexte 6">
            <a:extLst>
              <a:ext uri="{FF2B5EF4-FFF2-40B4-BE49-F238E27FC236}">
                <a16:creationId xmlns:a16="http://schemas.microsoft.com/office/drawing/2014/main" id="{5517A404-0EC1-44AD-8655-403945BDADA0}"/>
              </a:ext>
            </a:extLst>
          </p:cNvPr>
          <p:cNvSpPr txBox="1"/>
          <p:nvPr/>
        </p:nvSpPr>
        <p:spPr>
          <a:xfrm>
            <a:off x="2392355" y="948913"/>
            <a:ext cx="3555557" cy="4301878"/>
          </a:xfrm>
          <a:prstGeom prst="rect">
            <a:avLst/>
          </a:prstGeom>
        </p:spPr>
        <p:txBody>
          <a:bodyPr vert="horz" lIns="91440" tIns="45720" rIns="91440" bIns="45720" rtlCol="0">
            <a:normAutofit/>
          </a:bodyPr>
          <a:lstStyle/>
          <a:p>
            <a:pPr>
              <a:spcBef>
                <a:spcPts val="1000"/>
              </a:spcBef>
              <a:buClr>
                <a:schemeClr val="accent1"/>
              </a:buClr>
            </a:pPr>
            <a:r>
              <a:rPr lang="fr-FR" sz="1400" i="1" dirty="0"/>
              <a:t>      </a:t>
            </a:r>
            <a:r>
              <a:rPr lang="fr-FR" sz="1800" b="0" i="0" u="none" strike="noStrike" baseline="0" dirty="0">
                <a:solidFill>
                  <a:srgbClr val="339BFF"/>
                </a:solidFill>
                <a:latin typeface="TimesNewRomanPSMT"/>
              </a:rPr>
              <a:t>https://rdv-prefecture.com </a:t>
            </a:r>
          </a:p>
          <a:p>
            <a:pPr>
              <a:spcBef>
                <a:spcPts val="1000"/>
              </a:spcBef>
              <a:buClr>
                <a:schemeClr val="accent1"/>
              </a:buClr>
              <a:buFont typeface="Wingdings 3" charset="2"/>
              <a:buChar char=""/>
            </a:pPr>
            <a:endParaRPr lang="fr-FR" dirty="0">
              <a:solidFill>
                <a:srgbClr val="339BFF"/>
              </a:solidFill>
              <a:latin typeface="TimesNewRomanPSMT"/>
            </a:endParaRPr>
          </a:p>
          <a:p>
            <a:pPr>
              <a:spcBef>
                <a:spcPts val="1000"/>
              </a:spcBef>
              <a:buClr>
                <a:schemeClr val="accent1"/>
              </a:buClr>
              <a:buFont typeface="Wingdings 3" charset="2"/>
              <a:buChar char=""/>
            </a:pPr>
            <a:r>
              <a:rPr lang="fr-FR" sz="1400" i="1" dirty="0">
                <a:solidFill>
                  <a:srgbClr val="339BFF"/>
                </a:solidFill>
                <a:latin typeface="TimesNewRomanPSMT"/>
              </a:rPr>
              <a:t> </a:t>
            </a:r>
            <a:r>
              <a:rPr lang="fr-FR" sz="1400" i="1" dirty="0"/>
              <a:t>« Notre service vous permet de prendre un rendez-vous dans votre préfecture et pour le service concerné. Nous veillons donc pour vous à la libération de rendez-vous auprès des guichets ».</a:t>
            </a:r>
          </a:p>
          <a:p>
            <a:pPr>
              <a:spcBef>
                <a:spcPts val="1000"/>
              </a:spcBef>
              <a:buClr>
                <a:schemeClr val="accent1"/>
              </a:buClr>
              <a:buFont typeface="Wingdings 3" charset="2"/>
              <a:buChar char=""/>
            </a:pPr>
            <a:endParaRPr lang="fr-FR" sz="1400" b="0" i="0" u="none" strike="noStrike" baseline="0" dirty="0">
              <a:solidFill>
                <a:schemeClr val="tx1">
                  <a:lumMod val="75000"/>
                  <a:lumOff val="25000"/>
                </a:schemeClr>
              </a:solidFill>
            </a:endParaRPr>
          </a:p>
          <a:p>
            <a:pPr>
              <a:spcBef>
                <a:spcPts val="1000"/>
              </a:spcBef>
              <a:buClr>
                <a:schemeClr val="accent1"/>
              </a:buClr>
              <a:buFont typeface="Wingdings 3" charset="2"/>
              <a:buChar char=""/>
            </a:pPr>
            <a:r>
              <a:rPr lang="en-US" sz="1400" dirty="0">
                <a:solidFill>
                  <a:schemeClr val="tx1">
                    <a:lumMod val="75000"/>
                    <a:lumOff val="25000"/>
                  </a:schemeClr>
                </a:solidFill>
              </a:rPr>
              <a:t>6,99 € pour </a:t>
            </a:r>
            <a:r>
              <a:rPr lang="en-US" sz="1400" dirty="0" err="1">
                <a:solidFill>
                  <a:schemeClr val="tx1">
                    <a:lumMod val="75000"/>
                    <a:lumOff val="25000"/>
                  </a:schemeClr>
                </a:solidFill>
              </a:rPr>
              <a:t>une</a:t>
            </a:r>
            <a:r>
              <a:rPr lang="en-US" sz="1400" dirty="0">
                <a:solidFill>
                  <a:schemeClr val="tx1">
                    <a:lumMod val="75000"/>
                    <a:lumOff val="25000"/>
                  </a:schemeClr>
                </a:solidFill>
              </a:rPr>
              <a:t> </a:t>
            </a:r>
            <a:r>
              <a:rPr lang="en-US" sz="1400" dirty="0" err="1">
                <a:solidFill>
                  <a:schemeClr val="tx1">
                    <a:lumMod val="75000"/>
                    <a:lumOff val="25000"/>
                  </a:schemeClr>
                </a:solidFill>
              </a:rPr>
              <a:t>alerte</a:t>
            </a:r>
            <a:r>
              <a:rPr lang="en-US" sz="1400" dirty="0">
                <a:solidFill>
                  <a:schemeClr val="tx1">
                    <a:lumMod val="75000"/>
                    <a:lumOff val="25000"/>
                  </a:schemeClr>
                </a:solidFill>
              </a:rPr>
              <a:t> </a:t>
            </a:r>
          </a:p>
          <a:p>
            <a:pPr>
              <a:spcBef>
                <a:spcPts val="1000"/>
              </a:spcBef>
              <a:buClr>
                <a:schemeClr val="accent1"/>
              </a:buClr>
            </a:pPr>
            <a:r>
              <a:rPr lang="en-US" sz="1400" dirty="0">
                <a:solidFill>
                  <a:schemeClr val="tx1">
                    <a:lumMod val="75000"/>
                    <a:lumOff val="25000"/>
                  </a:schemeClr>
                </a:solidFill>
              </a:rPr>
              <a:t>   39,99 € pour </a:t>
            </a:r>
            <a:r>
              <a:rPr lang="en-US" sz="1400" dirty="0" err="1">
                <a:solidFill>
                  <a:schemeClr val="tx1">
                    <a:lumMod val="75000"/>
                    <a:lumOff val="25000"/>
                  </a:schemeClr>
                </a:solidFill>
              </a:rPr>
              <a:t>prise</a:t>
            </a:r>
            <a:r>
              <a:rPr lang="en-US" sz="1400" dirty="0">
                <a:solidFill>
                  <a:schemeClr val="tx1">
                    <a:lumMod val="75000"/>
                    <a:lumOff val="25000"/>
                  </a:schemeClr>
                </a:solidFill>
              </a:rPr>
              <a:t> de </a:t>
            </a:r>
            <a:r>
              <a:rPr lang="en-US" sz="1400" dirty="0" err="1">
                <a:solidFill>
                  <a:schemeClr val="tx1">
                    <a:lumMod val="75000"/>
                    <a:lumOff val="25000"/>
                  </a:schemeClr>
                </a:solidFill>
              </a:rPr>
              <a:t>rendez-vous</a:t>
            </a:r>
            <a:r>
              <a:rPr lang="en-US" sz="1400" dirty="0">
                <a:solidFill>
                  <a:schemeClr val="tx1">
                    <a:lumMod val="75000"/>
                    <a:lumOff val="25000"/>
                  </a:schemeClr>
                </a:solidFill>
              </a:rPr>
              <a:t> </a:t>
            </a:r>
          </a:p>
          <a:p>
            <a:pPr>
              <a:spcBef>
                <a:spcPts val="1000"/>
              </a:spcBef>
              <a:buClr>
                <a:schemeClr val="accent1"/>
              </a:buClr>
              <a:buFont typeface="Wingdings 3" charset="2"/>
              <a:buChar char=""/>
            </a:pPr>
            <a:endParaRPr lang="en-US" sz="1400" dirty="0">
              <a:solidFill>
                <a:schemeClr val="tx1">
                  <a:lumMod val="75000"/>
                  <a:lumOff val="25000"/>
                </a:schemeClr>
              </a:solidFill>
            </a:endParaRPr>
          </a:p>
          <a:p>
            <a:pPr>
              <a:spcBef>
                <a:spcPts val="1000"/>
              </a:spcBef>
              <a:buClr>
                <a:schemeClr val="accent1"/>
              </a:buClr>
              <a:buFont typeface="Wingdings 3" charset="2"/>
              <a:buChar char=""/>
            </a:pPr>
            <a:r>
              <a:rPr lang="en-US" sz="1400" dirty="0">
                <a:solidFill>
                  <a:schemeClr val="tx1">
                    <a:lumMod val="75000"/>
                    <a:lumOff val="25000"/>
                  </a:schemeClr>
                </a:solidFill>
              </a:rPr>
              <a:t>Aide à la </a:t>
            </a:r>
            <a:r>
              <a:rPr lang="en-US" sz="1400" dirty="0" err="1">
                <a:solidFill>
                  <a:schemeClr val="tx1">
                    <a:lumMod val="75000"/>
                    <a:lumOff val="25000"/>
                  </a:schemeClr>
                </a:solidFill>
              </a:rPr>
              <a:t>naturalisation</a:t>
            </a:r>
            <a:r>
              <a:rPr lang="en-US" sz="1400" dirty="0">
                <a:solidFill>
                  <a:schemeClr val="tx1">
                    <a:lumMod val="75000"/>
                    <a:lumOff val="25000"/>
                  </a:schemeClr>
                </a:solidFill>
              </a:rPr>
              <a:t> (</a:t>
            </a:r>
            <a:r>
              <a:rPr lang="en-US" sz="1400" dirty="0" err="1">
                <a:solidFill>
                  <a:schemeClr val="tx1">
                    <a:lumMod val="75000"/>
                    <a:lumOff val="25000"/>
                  </a:schemeClr>
                </a:solidFill>
              </a:rPr>
              <a:t>préparation</a:t>
            </a:r>
            <a:r>
              <a:rPr lang="en-US" sz="1400" dirty="0">
                <a:solidFill>
                  <a:schemeClr val="tx1">
                    <a:lumMod val="75000"/>
                    <a:lumOff val="25000"/>
                  </a:schemeClr>
                </a:solidFill>
              </a:rPr>
              <a:t> à </a:t>
            </a:r>
            <a:r>
              <a:rPr lang="en-US" sz="1400" dirty="0" err="1">
                <a:solidFill>
                  <a:schemeClr val="tx1">
                    <a:lumMod val="75000"/>
                    <a:lumOff val="25000"/>
                  </a:schemeClr>
                </a:solidFill>
              </a:rPr>
              <a:t>l’entretien</a:t>
            </a:r>
            <a:r>
              <a:rPr lang="en-US" sz="1400" dirty="0">
                <a:solidFill>
                  <a:schemeClr val="tx1">
                    <a:lumMod val="75000"/>
                    <a:lumOff val="25000"/>
                  </a:schemeClr>
                </a:solidFill>
              </a:rPr>
              <a:t>)</a:t>
            </a:r>
          </a:p>
        </p:txBody>
      </p:sp>
      <p:pic>
        <p:nvPicPr>
          <p:cNvPr id="5" name="Image 4" descr="Une image contenant texte&#10;&#10;Description générée automatiquement">
            <a:extLst>
              <a:ext uri="{FF2B5EF4-FFF2-40B4-BE49-F238E27FC236}">
                <a16:creationId xmlns:a16="http://schemas.microsoft.com/office/drawing/2014/main" id="{F5C25AAD-AA02-4B6E-B1C2-9BF5495224A1}"/>
              </a:ext>
            </a:extLst>
          </p:cNvPr>
          <p:cNvPicPr>
            <a:picLocks noChangeAspect="1"/>
          </p:cNvPicPr>
          <p:nvPr/>
        </p:nvPicPr>
        <p:blipFill>
          <a:blip r:embed="rId2"/>
          <a:stretch>
            <a:fillRect/>
          </a:stretch>
        </p:blipFill>
        <p:spPr>
          <a:xfrm>
            <a:off x="6889991" y="446089"/>
            <a:ext cx="4047643" cy="2777694"/>
          </a:xfrm>
          <a:prstGeom prst="rect">
            <a:avLst/>
          </a:prstGeom>
        </p:spPr>
      </p:pic>
      <p:pic>
        <p:nvPicPr>
          <p:cNvPr id="3" name="Image 2">
            <a:extLst>
              <a:ext uri="{FF2B5EF4-FFF2-40B4-BE49-F238E27FC236}">
                <a16:creationId xmlns:a16="http://schemas.microsoft.com/office/drawing/2014/main" id="{9189258C-5EEC-4A50-A343-9AC24795C484}"/>
              </a:ext>
            </a:extLst>
          </p:cNvPr>
          <p:cNvPicPr>
            <a:picLocks noChangeAspect="1"/>
          </p:cNvPicPr>
          <p:nvPr/>
        </p:nvPicPr>
        <p:blipFill>
          <a:blip r:embed="rId3"/>
          <a:stretch>
            <a:fillRect/>
          </a:stretch>
        </p:blipFill>
        <p:spPr>
          <a:xfrm>
            <a:off x="6889991" y="3251766"/>
            <a:ext cx="4047643" cy="2641087"/>
          </a:xfrm>
          <a:prstGeom prst="rect">
            <a:avLst/>
          </a:prstGeom>
        </p:spPr>
      </p:pic>
    </p:spTree>
    <p:extLst>
      <p:ext uri="{BB962C8B-B14F-4D97-AF65-F5344CB8AC3E}">
        <p14:creationId xmlns:p14="http://schemas.microsoft.com/office/powerpoint/2010/main" val="3558320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A28DECD-3E00-4416-A26F-B034B0EE89D4}"/>
              </a:ext>
            </a:extLst>
          </p:cNvPr>
          <p:cNvSpPr>
            <a:spLocks noGrp="1"/>
          </p:cNvSpPr>
          <p:nvPr>
            <p:ph idx="1"/>
          </p:nvPr>
        </p:nvSpPr>
        <p:spPr>
          <a:xfrm>
            <a:off x="2589212" y="721453"/>
            <a:ext cx="8915400" cy="5189769"/>
          </a:xfrm>
        </p:spPr>
        <p:txBody>
          <a:bodyPr/>
          <a:lstStyle/>
          <a:p>
            <a:pPr marL="0" indent="0">
              <a:spcBef>
                <a:spcPts val="0"/>
              </a:spcBef>
              <a:buNone/>
            </a:pPr>
            <a:endParaRPr lang="fr-FR" sz="2000" dirty="0"/>
          </a:p>
          <a:p>
            <a:r>
              <a:rPr lang="fr-FR" sz="1600" b="1" dirty="0"/>
              <a:t>Saturation qui présente un caractère systémique </a:t>
            </a:r>
            <a:r>
              <a:rPr lang="fr-FR" sz="1600" dirty="0"/>
              <a:t>notamment pour certaines catégories d’étrangers (crise sanitaire)</a:t>
            </a:r>
          </a:p>
          <a:p>
            <a:pPr marL="0" indent="0">
              <a:buNone/>
            </a:pPr>
            <a:endParaRPr lang="fr-FR" sz="1600" dirty="0"/>
          </a:p>
          <a:p>
            <a:pPr marL="0" indent="0">
              <a:buNone/>
            </a:pPr>
            <a:r>
              <a:rPr lang="fr-FR" sz="1400" dirty="0"/>
              <a:t>	Plus d’accès au guichet, impossibilité d’obtenir un rendez-vous via la plateforme </a:t>
            </a:r>
          </a:p>
          <a:p>
            <a:pPr marL="0" indent="0">
              <a:buNone/>
            </a:pPr>
            <a:endParaRPr lang="fr-FR" sz="1400" dirty="0"/>
          </a:p>
          <a:p>
            <a:pPr marL="0" indent="0">
              <a:buNone/>
            </a:pPr>
            <a:r>
              <a:rPr lang="fr-FR" sz="1400" dirty="0"/>
              <a:t>	Constat du Conseil d’Etat en septembre 2020</a:t>
            </a:r>
          </a:p>
          <a:p>
            <a:pPr marL="0" indent="0">
              <a:buNone/>
            </a:pPr>
            <a:endParaRPr lang="fr-FR" sz="1400" dirty="0"/>
          </a:p>
          <a:p>
            <a:pPr marL="0" indent="0">
              <a:buNone/>
            </a:pPr>
            <a:r>
              <a:rPr lang="fr-FR" sz="1400" dirty="0"/>
              <a:t>	Confirmé par les préfectures de la Seine Maritime et des Yvelines qui ont indiqué que le 	Ministère de l’Intérieur avait demandé d’assurer en priorité la remise des titres en stock, puis 	instruire les renouvellements et enfin traitement les demandes de titres de séjour </a:t>
            </a:r>
          </a:p>
          <a:p>
            <a:endParaRPr lang="fr-FR" sz="2000" dirty="0"/>
          </a:p>
          <a:p>
            <a:endParaRPr lang="fr-FR" dirty="0"/>
          </a:p>
        </p:txBody>
      </p:sp>
    </p:spTree>
    <p:extLst>
      <p:ext uri="{BB962C8B-B14F-4D97-AF65-F5344CB8AC3E}">
        <p14:creationId xmlns:p14="http://schemas.microsoft.com/office/powerpoint/2010/main" val="1275494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3" name="Group 92">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4"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5"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6"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7"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8"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9"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0"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1"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2"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3"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4"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5"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7" name="Group 106">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08"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9"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0"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1"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2"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3"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4"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5"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6"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7"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8"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9"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1" name="Rectangle 120">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3"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25" name="Rectangle 124">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7" name="Rectangle 126">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 name="Espace réservé du contenu 9" descr="Bureau avec stéthoscope et un clavier d’ordinateur">
            <a:extLst>
              <a:ext uri="{FF2B5EF4-FFF2-40B4-BE49-F238E27FC236}">
                <a16:creationId xmlns:a16="http://schemas.microsoft.com/office/drawing/2014/main" id="{5A33D684-E9E1-4B6F-ADDC-D33B656AF60B}"/>
              </a:ext>
            </a:extLst>
          </p:cNvPr>
          <p:cNvPicPr>
            <a:picLocks noGrp="1" noChangeAspect="1"/>
          </p:cNvPicPr>
          <p:nvPr>
            <p:ph idx="1"/>
          </p:nvPr>
        </p:nvPicPr>
        <p:blipFill rotWithShape="1">
          <a:blip r:embed="rId2"/>
          <a:srcRect l="58052" r="3380" b="-1"/>
          <a:stretch/>
        </p:blipFill>
        <p:spPr>
          <a:xfrm>
            <a:off x="8229598" y="10"/>
            <a:ext cx="3962401" cy="6857990"/>
          </a:xfrm>
          <a:prstGeom prst="rect">
            <a:avLst/>
          </a:prstGeom>
        </p:spPr>
      </p:pic>
      <p:sp>
        <p:nvSpPr>
          <p:cNvPr id="129"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2784D415-B0EB-4D3D-B660-EAE386969CC5}"/>
              </a:ext>
            </a:extLst>
          </p:cNvPr>
          <p:cNvSpPr>
            <a:spLocks noGrp="1"/>
          </p:cNvSpPr>
          <p:nvPr>
            <p:ph type="title"/>
          </p:nvPr>
        </p:nvSpPr>
        <p:spPr>
          <a:xfrm>
            <a:off x="541867" y="787400"/>
            <a:ext cx="7145866" cy="778933"/>
          </a:xfr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pPr>
            <a:r>
              <a:rPr lang="en-US" sz="2500" dirty="0">
                <a:solidFill>
                  <a:srgbClr val="FEFFFF"/>
                </a:solidFill>
                <a:latin typeface="+mj-lt"/>
                <a:ea typeface="+mj-ea"/>
                <a:cs typeface="+mj-cs"/>
              </a:rPr>
              <a:t>LE JUGE ADMINISTRATIF, “DOCTOLIB” DES PREFECTURES? </a:t>
            </a:r>
          </a:p>
        </p:txBody>
      </p:sp>
      <p:sp>
        <p:nvSpPr>
          <p:cNvPr id="4" name="Espace réservé du texte 3">
            <a:extLst>
              <a:ext uri="{FF2B5EF4-FFF2-40B4-BE49-F238E27FC236}">
                <a16:creationId xmlns:a16="http://schemas.microsoft.com/office/drawing/2014/main" id="{F285131D-8D93-4B89-91C3-8152DE198192}"/>
              </a:ext>
            </a:extLst>
          </p:cNvPr>
          <p:cNvSpPr>
            <a:spLocks noGrp="1"/>
          </p:cNvSpPr>
          <p:nvPr>
            <p:ph type="body" sz="half" idx="2"/>
          </p:nvPr>
        </p:nvSpPr>
        <p:spPr>
          <a:xfrm>
            <a:off x="541866" y="2032000"/>
            <a:ext cx="7145867" cy="3879222"/>
          </a:xfrm>
        </p:spPr>
        <p:txBody>
          <a:bodyPr vert="horz" lIns="91440" tIns="45720" rIns="91440" bIns="45720" rtlCol="0">
            <a:normAutofit/>
          </a:bodyPr>
          <a:lstStyle/>
          <a:p>
            <a:pPr>
              <a:buFont typeface="Wingdings 3" charset="2"/>
              <a:buChar char=""/>
            </a:pPr>
            <a:endParaRPr lang="en-US" dirty="0">
              <a:solidFill>
                <a:srgbClr val="FEFFFF"/>
              </a:solidFill>
              <a:effectLst/>
            </a:endParaRPr>
          </a:p>
          <a:p>
            <a:endParaRPr lang="en-US" dirty="0">
              <a:solidFill>
                <a:srgbClr val="FEFFFF"/>
              </a:solidFill>
            </a:endParaRPr>
          </a:p>
          <a:p>
            <a:r>
              <a:rPr lang="en-US" sz="2400" dirty="0">
                <a:solidFill>
                  <a:srgbClr val="FEFFFF"/>
                </a:solidFill>
              </a:rPr>
              <a:t>Un nouveau </a:t>
            </a:r>
            <a:r>
              <a:rPr lang="en-US" sz="2400" dirty="0" err="1">
                <a:solidFill>
                  <a:srgbClr val="FEFFFF"/>
                </a:solidFill>
              </a:rPr>
              <a:t>contentieux</a:t>
            </a:r>
            <a:r>
              <a:rPr lang="en-US" sz="2400" dirty="0">
                <a:solidFill>
                  <a:srgbClr val="FEFFFF"/>
                </a:solidFill>
              </a:rPr>
              <a:t>: </a:t>
            </a:r>
          </a:p>
          <a:p>
            <a:endParaRPr lang="en-US" sz="2400" dirty="0">
              <a:solidFill>
                <a:srgbClr val="FEFFFF"/>
              </a:solidFill>
              <a:effectLst/>
            </a:endParaRPr>
          </a:p>
          <a:p>
            <a:r>
              <a:rPr lang="en-US" sz="2400" i="1" dirty="0">
                <a:solidFill>
                  <a:srgbClr val="FEFFFF"/>
                </a:solidFill>
                <a:effectLst/>
              </a:rPr>
              <a:t>Le </a:t>
            </a:r>
            <a:r>
              <a:rPr lang="en-US" sz="2400" i="1" dirty="0" err="1">
                <a:solidFill>
                  <a:srgbClr val="FEFFFF"/>
                </a:solidFill>
                <a:effectLst/>
              </a:rPr>
              <a:t>référé</a:t>
            </a:r>
            <a:r>
              <a:rPr lang="en-US" sz="2400" i="1" dirty="0">
                <a:solidFill>
                  <a:srgbClr val="FEFFFF"/>
                </a:solidFill>
              </a:rPr>
              <a:t>, </a:t>
            </a:r>
            <a:r>
              <a:rPr lang="en-US" sz="2400" i="1" dirty="0">
                <a:solidFill>
                  <a:srgbClr val="FEFFFF"/>
                </a:solidFill>
                <a:effectLst/>
              </a:rPr>
              <a:t>passage </a:t>
            </a:r>
            <a:r>
              <a:rPr lang="en-US" sz="2400" i="1" dirty="0" err="1">
                <a:solidFill>
                  <a:srgbClr val="FEFFFF"/>
                </a:solidFill>
                <a:effectLst/>
              </a:rPr>
              <a:t>obligatoire</a:t>
            </a:r>
            <a:r>
              <a:rPr lang="en-US" sz="2400" i="1" dirty="0">
                <a:solidFill>
                  <a:srgbClr val="FEFFFF"/>
                </a:solidFill>
                <a:effectLst/>
              </a:rPr>
              <a:t> pour </a:t>
            </a:r>
            <a:r>
              <a:rPr lang="en-US" sz="2400" i="1" dirty="0" err="1">
                <a:solidFill>
                  <a:srgbClr val="FEFFFF"/>
                </a:solidFill>
                <a:effectLst/>
              </a:rPr>
              <a:t>accéder</a:t>
            </a:r>
            <a:r>
              <a:rPr lang="en-US" sz="2400" i="1" dirty="0">
                <a:solidFill>
                  <a:srgbClr val="FEFFFF"/>
                </a:solidFill>
                <a:effectLst/>
              </a:rPr>
              <a:t> au guichet</a:t>
            </a:r>
          </a:p>
          <a:p>
            <a:endParaRPr lang="en-US" dirty="0">
              <a:solidFill>
                <a:srgbClr val="FEFFFF"/>
              </a:solidFill>
            </a:endParaRPr>
          </a:p>
        </p:txBody>
      </p:sp>
    </p:spTree>
    <p:extLst>
      <p:ext uri="{BB962C8B-B14F-4D97-AF65-F5344CB8AC3E}">
        <p14:creationId xmlns:p14="http://schemas.microsoft.com/office/powerpoint/2010/main" val="343362162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46A621-5B19-4CEC-AE3F-AC0017D63B16}"/>
              </a:ext>
            </a:extLst>
          </p:cNvPr>
          <p:cNvSpPr>
            <a:spLocks noGrp="1"/>
          </p:cNvSpPr>
          <p:nvPr>
            <p:ph type="title"/>
          </p:nvPr>
        </p:nvSpPr>
        <p:spPr/>
        <p:txBody>
          <a:bodyPr/>
          <a:lstStyle/>
          <a:p>
            <a:r>
              <a:rPr lang="fr-FR" dirty="0"/>
              <a:t>Les référés administratifs: portes d’entrée des préfectures</a:t>
            </a:r>
          </a:p>
        </p:txBody>
      </p:sp>
      <p:sp>
        <p:nvSpPr>
          <p:cNvPr id="3" name="Espace réservé du contenu 2">
            <a:extLst>
              <a:ext uri="{FF2B5EF4-FFF2-40B4-BE49-F238E27FC236}">
                <a16:creationId xmlns:a16="http://schemas.microsoft.com/office/drawing/2014/main" id="{C3A7CA16-03BB-40CE-ADFD-5E6097FB303C}"/>
              </a:ext>
            </a:extLst>
          </p:cNvPr>
          <p:cNvSpPr>
            <a:spLocks noGrp="1"/>
          </p:cNvSpPr>
          <p:nvPr>
            <p:ph idx="1"/>
          </p:nvPr>
        </p:nvSpPr>
        <p:spPr/>
        <p:txBody>
          <a:bodyPr/>
          <a:lstStyle/>
          <a:p>
            <a:pPr>
              <a:lnSpc>
                <a:spcPct val="107000"/>
              </a:lnSpc>
              <a:spcAft>
                <a:spcPts val="800"/>
              </a:spcAft>
            </a:pPr>
            <a:r>
              <a:rPr lang="fr-FR" sz="1800" b="1" dirty="0">
                <a:effectLst/>
                <a:ea typeface="Calibri" panose="020F0502020204030204" pitchFamily="34" charset="0"/>
                <a:cs typeface="Times New Roman" panose="02020603050405020304" pitchFamily="18" charset="0"/>
              </a:rPr>
              <a:t>Utilité du référé en matière de droit des étrangers  </a:t>
            </a:r>
          </a:p>
          <a:p>
            <a:pPr marL="0" lvl="0" indent="0">
              <a:lnSpc>
                <a:spcPct val="107000"/>
              </a:lnSpc>
              <a:buNone/>
            </a:pPr>
            <a:r>
              <a:rPr lang="fr-FR" sz="1800" dirty="0">
                <a:effectLst/>
                <a:ea typeface="Calibri" panose="020F0502020204030204" pitchFamily="34" charset="0"/>
                <a:cs typeface="Times New Roman" panose="02020603050405020304" pitchFamily="18" charset="0"/>
              </a:rPr>
              <a:t>	</a:t>
            </a:r>
            <a:r>
              <a:rPr lang="fr-FR" sz="1400" dirty="0">
                <a:effectLst/>
                <a:ea typeface="Calibri" panose="020F0502020204030204" pitchFamily="34" charset="0"/>
                <a:cs typeface="Times New Roman" panose="02020603050405020304" pitchFamily="18" charset="0"/>
              </a:rPr>
              <a:t>- Obtenir la suspension d’une décision manifestement illégale </a:t>
            </a:r>
          </a:p>
          <a:p>
            <a:pPr marL="0" lvl="0" indent="0">
              <a:lnSpc>
                <a:spcPct val="107000"/>
              </a:lnSpc>
              <a:buNone/>
            </a:pPr>
            <a:r>
              <a:rPr lang="fr-FR" sz="1400" dirty="0">
                <a:ea typeface="Calibri" panose="020F0502020204030204" pitchFamily="34" charset="0"/>
                <a:cs typeface="Times New Roman" panose="02020603050405020304" pitchFamily="18" charset="0"/>
              </a:rPr>
              <a:t>	- </a:t>
            </a:r>
            <a:r>
              <a:rPr lang="fr-FR" sz="1400" dirty="0">
                <a:effectLst/>
                <a:ea typeface="Calibri" panose="020F0502020204030204" pitchFamily="34" charset="0"/>
                <a:cs typeface="Times New Roman" panose="02020603050405020304" pitchFamily="18" charset="0"/>
              </a:rPr>
              <a:t>Obtenir un acte face à une abstention de l’administration (accès aux guichets)</a:t>
            </a:r>
          </a:p>
          <a:p>
            <a:pPr marL="0" lvl="0" indent="0">
              <a:lnSpc>
                <a:spcPct val="107000"/>
              </a:lnSpc>
              <a:spcAft>
                <a:spcPts val="800"/>
              </a:spcAft>
              <a:buNone/>
            </a:pPr>
            <a:endParaRPr lang="fr-FR" sz="1800" dirty="0">
              <a:effectLst/>
              <a:ea typeface="Calibri" panose="020F0502020204030204" pitchFamily="34" charset="0"/>
              <a:cs typeface="Times New Roman" panose="02020603050405020304" pitchFamily="18" charset="0"/>
            </a:endParaRPr>
          </a:p>
          <a:p>
            <a:r>
              <a:rPr lang="fr-FR" sz="1800" b="1" dirty="0">
                <a:effectLst/>
                <a:ea typeface="Calibri" panose="020F0502020204030204" pitchFamily="34" charset="0"/>
                <a:cs typeface="Times New Roman" panose="02020603050405020304" pitchFamily="18" charset="0"/>
              </a:rPr>
              <a:t>3 référés possibles</a:t>
            </a:r>
          </a:p>
          <a:p>
            <a:pPr marL="0" indent="0">
              <a:buNone/>
            </a:pPr>
            <a:r>
              <a:rPr lang="fr-FR" dirty="0">
                <a:ea typeface="Calibri" panose="020F0502020204030204" pitchFamily="34" charset="0"/>
                <a:cs typeface="Times New Roman" panose="02020603050405020304" pitchFamily="18" charset="0"/>
              </a:rPr>
              <a:t>	</a:t>
            </a:r>
            <a:r>
              <a:rPr lang="fr-FR" sz="1400" dirty="0">
                <a:ea typeface="Calibri" panose="020F0502020204030204" pitchFamily="34" charset="0"/>
                <a:cs typeface="Times New Roman" panose="02020603050405020304" pitchFamily="18" charset="0"/>
              </a:rPr>
              <a:t>- le référé liberté</a:t>
            </a:r>
          </a:p>
          <a:p>
            <a:pPr marL="0" indent="0">
              <a:buNone/>
            </a:pPr>
            <a:r>
              <a:rPr lang="fr-FR" sz="1400" dirty="0">
                <a:effectLst/>
                <a:ea typeface="Calibri" panose="020F0502020204030204" pitchFamily="34" charset="0"/>
                <a:cs typeface="Times New Roman" panose="02020603050405020304" pitchFamily="18" charset="0"/>
              </a:rPr>
              <a:t>	- le référé suspension</a:t>
            </a:r>
          </a:p>
          <a:p>
            <a:pPr marL="0" indent="0">
              <a:buNone/>
            </a:pPr>
            <a:r>
              <a:rPr lang="fr-FR" sz="1400" dirty="0">
                <a:ea typeface="Calibri" panose="020F0502020204030204" pitchFamily="34" charset="0"/>
                <a:cs typeface="Times New Roman" panose="02020603050405020304" pitchFamily="18" charset="0"/>
              </a:rPr>
              <a:t>	- le référé mesures utiles</a:t>
            </a:r>
            <a:endParaRPr lang="fr-FR" sz="1400" dirty="0">
              <a:effectLst/>
              <a:ea typeface="Calibri" panose="020F0502020204030204" pitchFamily="34" charset="0"/>
              <a:cs typeface="Times New Roman" panose="02020603050405020304" pitchFamily="18" charset="0"/>
            </a:endParaRPr>
          </a:p>
          <a:p>
            <a:pPr marL="0" indent="0">
              <a:buNone/>
            </a:pP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995144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E9AB-BA17-46E8-BA24-40C87F73C6A3}"/>
              </a:ext>
            </a:extLst>
          </p:cNvPr>
          <p:cNvSpPr>
            <a:spLocks noGrp="1"/>
          </p:cNvSpPr>
          <p:nvPr>
            <p:ph type="title"/>
          </p:nvPr>
        </p:nvSpPr>
        <p:spPr/>
        <p:txBody>
          <a:bodyPr>
            <a:normAutofit/>
          </a:bodyPr>
          <a:lstStyle/>
          <a:p>
            <a:r>
              <a:rPr lang="fr-FR" sz="2800" dirty="0"/>
              <a:t>La condition de l’urgence</a:t>
            </a:r>
          </a:p>
        </p:txBody>
      </p:sp>
      <p:sp>
        <p:nvSpPr>
          <p:cNvPr id="3" name="Espace réservé du contenu 2">
            <a:extLst>
              <a:ext uri="{FF2B5EF4-FFF2-40B4-BE49-F238E27FC236}">
                <a16:creationId xmlns:a16="http://schemas.microsoft.com/office/drawing/2014/main" id="{63FA2020-776A-4CD9-89D3-953E8A83E852}"/>
              </a:ext>
            </a:extLst>
          </p:cNvPr>
          <p:cNvSpPr>
            <a:spLocks noGrp="1"/>
          </p:cNvSpPr>
          <p:nvPr>
            <p:ph idx="1"/>
          </p:nvPr>
        </p:nvSpPr>
        <p:spPr/>
        <p:txBody>
          <a:bodyPr/>
          <a:lstStyle/>
          <a:p>
            <a:pPr algn="just">
              <a:lnSpc>
                <a:spcPct val="107000"/>
              </a:lnSpc>
              <a:spcAft>
                <a:spcPts val="800"/>
              </a:spcAft>
            </a:pPr>
            <a:r>
              <a:rPr lang="fr-FR" sz="1800" dirty="0">
                <a:effectLst/>
                <a:latin typeface="+mj-lt"/>
                <a:ea typeface="Calibri" panose="020F0502020204030204" pitchFamily="34" charset="0"/>
                <a:cs typeface="Times New Roman" panose="02020603050405020304" pitchFamily="18" charset="0"/>
              </a:rPr>
              <a:t>Existe lorsque la décision administrative contestée porte préjudice de manière suffisamment grave et immédiate à un intérêt public, à la situation du requérant ou aux intérêts qu’il entend défendre</a:t>
            </a:r>
          </a:p>
          <a:p>
            <a:pPr marL="0" indent="0">
              <a:lnSpc>
                <a:spcPct val="107000"/>
              </a:lnSpc>
              <a:spcBef>
                <a:spcPts val="1200"/>
              </a:spcBef>
              <a:spcAft>
                <a:spcPts val="800"/>
              </a:spcAft>
              <a:buNone/>
            </a:pPr>
            <a:r>
              <a:rPr lang="fr-FR" sz="1800" dirty="0">
                <a:effectLst/>
                <a:latin typeface="+mj-lt"/>
                <a:ea typeface="Calibri" panose="020F0502020204030204" pitchFamily="34" charset="0"/>
                <a:cs typeface="Times New Roman" panose="02020603050405020304" pitchFamily="18" charset="0"/>
              </a:rPr>
              <a:t>	CE 19 janv. 2001 n°228815</a:t>
            </a:r>
          </a:p>
          <a:p>
            <a:pPr marL="0" indent="0">
              <a:lnSpc>
                <a:spcPct val="107000"/>
              </a:lnSpc>
              <a:spcAft>
                <a:spcPts val="800"/>
              </a:spcAft>
              <a:buNone/>
            </a:pPr>
            <a:endParaRPr lang="fr-FR" sz="18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mj-lt"/>
                <a:ea typeface="Calibri" panose="020F0502020204030204" pitchFamily="34" charset="0"/>
                <a:cs typeface="Times New Roman" panose="02020603050405020304" pitchFamily="18" charset="0"/>
              </a:rPr>
              <a:t>Présomption d’urgence lorsque la décision ou l’abstention de l’autorité administrative modifie la situation de l’intéressé </a:t>
            </a:r>
            <a:endParaRPr lang="fr-FR" sz="1800" dirty="0">
              <a:effectLst/>
              <a:latin typeface="+mj-lt"/>
              <a:ea typeface="Calibri" panose="020F0502020204030204" pitchFamily="34" charset="0"/>
              <a:cs typeface="Times New Roman" panose="02020603050405020304" pitchFamily="18" charset="0"/>
            </a:endParaRPr>
          </a:p>
          <a:p>
            <a:pPr marL="0" indent="0">
              <a:buNone/>
            </a:pPr>
            <a:r>
              <a:rPr lang="fr-FR" dirty="0">
                <a:latin typeface="+mj-lt"/>
              </a:rPr>
              <a:t>	CE </a:t>
            </a:r>
            <a:r>
              <a:rPr lang="fr-FR" i="1" dirty="0">
                <a:latin typeface="+mj-lt"/>
              </a:rPr>
              <a:t>Ameur </a:t>
            </a:r>
            <a:r>
              <a:rPr lang="fr-FR" sz="1800" dirty="0">
                <a:effectLst/>
                <a:latin typeface="+mj-lt"/>
                <a:ea typeface="Calibri" panose="020F0502020204030204" pitchFamily="34" charset="0"/>
              </a:rPr>
              <a:t>14 mars 2001 n°229773</a:t>
            </a:r>
          </a:p>
          <a:p>
            <a:pPr marL="0" indent="0">
              <a:buNone/>
            </a:pPr>
            <a:r>
              <a:rPr lang="fr-FR" dirty="0">
                <a:latin typeface="+mj-lt"/>
              </a:rPr>
              <a:t>	Application pour les renouvellements de titres de séjour </a:t>
            </a:r>
          </a:p>
        </p:txBody>
      </p:sp>
    </p:spTree>
    <p:extLst>
      <p:ext uri="{BB962C8B-B14F-4D97-AF65-F5344CB8AC3E}">
        <p14:creationId xmlns:p14="http://schemas.microsoft.com/office/powerpoint/2010/main" val="1884414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058765-7428-4F98-877C-D70E27623934}"/>
              </a:ext>
            </a:extLst>
          </p:cNvPr>
          <p:cNvSpPr>
            <a:spLocks noGrp="1"/>
          </p:cNvSpPr>
          <p:nvPr>
            <p:ph type="title"/>
          </p:nvPr>
        </p:nvSpPr>
        <p:spPr/>
        <p:txBody>
          <a:bodyPr>
            <a:normAutofit/>
          </a:bodyPr>
          <a:lstStyle/>
          <a:p>
            <a:r>
              <a:rPr lang="fr-FR" sz="2800" dirty="0"/>
              <a:t>Le référé suspension</a:t>
            </a:r>
          </a:p>
        </p:txBody>
      </p:sp>
      <p:sp>
        <p:nvSpPr>
          <p:cNvPr id="3" name="Espace réservé du contenu 2">
            <a:extLst>
              <a:ext uri="{FF2B5EF4-FFF2-40B4-BE49-F238E27FC236}">
                <a16:creationId xmlns:a16="http://schemas.microsoft.com/office/drawing/2014/main" id="{6E5EE33E-A309-4DBB-87E3-8319B02D4409}"/>
              </a:ext>
            </a:extLst>
          </p:cNvPr>
          <p:cNvSpPr>
            <a:spLocks noGrp="1"/>
          </p:cNvSpPr>
          <p:nvPr>
            <p:ph idx="1"/>
          </p:nvPr>
        </p:nvSpPr>
        <p:spPr/>
        <p:txBody>
          <a:bodyPr/>
          <a:lstStyle/>
          <a:p>
            <a:pPr algn="just"/>
            <a:r>
              <a:rPr lang="fr-FR" sz="1800" dirty="0">
                <a:effectLst/>
                <a:ea typeface="Times New Roman" panose="02020603050405020304" pitchFamily="18" charset="0"/>
              </a:rPr>
              <a:t>L 521-1 du CJA « Quand une décision administrative, même de rejet, fait l'objet d'une requête en annulation ou en réformation, le juge des référés, saisi d'une demande en ce sens, peut ordonner la suspension de l'exécution de cette décision, ou de certains de ses effets, lorsque l'urgence le justifie et qu'il est fait état d'un moyen propre à créer, en l'état de l'instruction, un doute sérieux quant à la légalité de la décision.</a:t>
            </a:r>
          </a:p>
          <a:p>
            <a:pPr marL="0" indent="0" algn="just">
              <a:buNone/>
            </a:pPr>
            <a:r>
              <a:rPr lang="fr-FR" sz="1800" dirty="0">
                <a:effectLst/>
                <a:ea typeface="Times New Roman" panose="02020603050405020304" pitchFamily="18" charset="0"/>
              </a:rPr>
              <a:t>	« Lorsque la suspension est prononcée, il est statué sur la requête en 	annulation ou en réformation de la décision dans les meilleurs délais. La 	suspension prend fin au plus tard lorsqu'il est statué sur la requête en 	annulation ou en réformation de la décision. »</a:t>
            </a:r>
          </a:p>
          <a:p>
            <a:pPr indent="0" algn="just" fontAlgn="auto" hangingPunct="0">
              <a:spcBef>
                <a:spcPts val="600"/>
              </a:spcBef>
              <a:spcAft>
                <a:spcPts val="1200"/>
              </a:spcAft>
              <a:buNone/>
            </a:pPr>
            <a:r>
              <a:rPr lang="fr-FR" sz="1800" dirty="0">
                <a:effectLst/>
                <a:ea typeface="Calibri" panose="020F0502020204030204" pitchFamily="34" charset="0"/>
              </a:rPr>
              <a:t> </a:t>
            </a:r>
          </a:p>
          <a:p>
            <a:endParaRPr lang="fr-FR" dirty="0"/>
          </a:p>
        </p:txBody>
      </p:sp>
    </p:spTree>
    <p:extLst>
      <p:ext uri="{BB962C8B-B14F-4D97-AF65-F5344CB8AC3E}">
        <p14:creationId xmlns:p14="http://schemas.microsoft.com/office/powerpoint/2010/main" val="1154686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FD7B6D-2719-48AC-8299-39E4D22222A6}"/>
              </a:ext>
            </a:extLst>
          </p:cNvPr>
          <p:cNvSpPr>
            <a:spLocks noGrp="1"/>
          </p:cNvSpPr>
          <p:nvPr>
            <p:ph type="title"/>
          </p:nvPr>
        </p:nvSpPr>
        <p:spPr/>
        <p:txBody>
          <a:bodyPr>
            <a:normAutofit/>
          </a:bodyPr>
          <a:lstStyle/>
          <a:p>
            <a:r>
              <a:rPr lang="fr-FR" sz="2800" dirty="0"/>
              <a:t>Les conditions du référé suspension</a:t>
            </a:r>
          </a:p>
        </p:txBody>
      </p:sp>
      <p:sp>
        <p:nvSpPr>
          <p:cNvPr id="3" name="Espace réservé du contenu 2">
            <a:extLst>
              <a:ext uri="{FF2B5EF4-FFF2-40B4-BE49-F238E27FC236}">
                <a16:creationId xmlns:a16="http://schemas.microsoft.com/office/drawing/2014/main" id="{AAE4EAE1-ACDD-49BB-A1C7-D2E38F5251B0}"/>
              </a:ext>
            </a:extLst>
          </p:cNvPr>
          <p:cNvSpPr>
            <a:spLocks noGrp="1"/>
          </p:cNvSpPr>
          <p:nvPr>
            <p:ph idx="1"/>
          </p:nvPr>
        </p:nvSpPr>
        <p:spPr/>
        <p:txBody>
          <a:bodyPr/>
          <a:lstStyle/>
          <a:p>
            <a:r>
              <a:rPr lang="fr-FR" dirty="0"/>
              <a:t>Un doute sérieux sur la légalité de la décision</a:t>
            </a:r>
          </a:p>
          <a:p>
            <a:pPr marL="0" indent="0">
              <a:buNone/>
            </a:pPr>
            <a:r>
              <a:rPr lang="fr-FR" dirty="0"/>
              <a:t>	</a:t>
            </a:r>
            <a:r>
              <a:rPr lang="fr-FR" sz="1400" dirty="0">
                <a:effectLst/>
                <a:ea typeface="Calibri" panose="020F0502020204030204" pitchFamily="34" charset="0"/>
              </a:rPr>
              <a:t>le juge exerce un contrôle normal quant à l’atteinte à la vie privée et familiale </a:t>
            </a:r>
          </a:p>
          <a:p>
            <a:pPr marL="0" indent="0">
              <a:buNone/>
            </a:pPr>
            <a:r>
              <a:rPr lang="fr-FR" sz="1400" dirty="0">
                <a:ea typeface="Calibri" panose="020F0502020204030204" pitchFamily="34" charset="0"/>
              </a:rPr>
              <a:t>	</a:t>
            </a:r>
            <a:r>
              <a:rPr lang="fr-FR" sz="1400" i="1" u="sng" dirty="0">
                <a:effectLst/>
                <a:ea typeface="Calibri" panose="020F0502020204030204" pitchFamily="34" charset="0"/>
              </a:rPr>
              <a:t>CE 16 </a:t>
            </a:r>
            <a:r>
              <a:rPr lang="fr-FR" sz="1400" i="1" u="sng" dirty="0" err="1">
                <a:effectLst/>
                <a:ea typeface="Calibri" panose="020F0502020204030204" pitchFamily="34" charset="0"/>
              </a:rPr>
              <a:t>nov</a:t>
            </a:r>
            <a:r>
              <a:rPr lang="fr-FR" sz="1400" i="1" u="sng" dirty="0">
                <a:effectLst/>
                <a:ea typeface="Calibri" panose="020F0502020204030204" pitchFamily="34" charset="0"/>
              </a:rPr>
              <a:t> 2007 n°303170</a:t>
            </a:r>
          </a:p>
          <a:p>
            <a:pPr marL="0" indent="0">
              <a:buNone/>
            </a:pPr>
            <a:endParaRPr lang="fr-FR" dirty="0"/>
          </a:p>
          <a:p>
            <a:r>
              <a:rPr lang="fr-FR" dirty="0"/>
              <a:t>Une urgence </a:t>
            </a:r>
          </a:p>
          <a:p>
            <a:pPr marL="0" indent="0">
              <a:buNone/>
            </a:pPr>
            <a:endParaRPr lang="fr-FR" dirty="0"/>
          </a:p>
          <a:p>
            <a:r>
              <a:rPr lang="fr-FR" dirty="0"/>
              <a:t>Un recours au fond </a:t>
            </a:r>
          </a:p>
        </p:txBody>
      </p:sp>
    </p:spTree>
    <p:extLst>
      <p:ext uri="{BB962C8B-B14F-4D97-AF65-F5344CB8AC3E}">
        <p14:creationId xmlns:p14="http://schemas.microsoft.com/office/powerpoint/2010/main" val="49878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3" name="Group 4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2"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4"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2"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6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0"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2"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7" name="Rectangle 7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8"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82" name="Rectangle 81">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Rectangle 83">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 name="Espace réservé du contenu 9" descr="Une image contenant texte&#10;&#10;Description générée automatiquement">
            <a:extLst>
              <a:ext uri="{FF2B5EF4-FFF2-40B4-BE49-F238E27FC236}">
                <a16:creationId xmlns:a16="http://schemas.microsoft.com/office/drawing/2014/main" id="{5A33D684-E9E1-4B6F-ADDC-D33B656AF60B}"/>
              </a:ext>
            </a:extLst>
          </p:cNvPr>
          <p:cNvPicPr>
            <a:picLocks noGrp="1" noChangeAspect="1"/>
          </p:cNvPicPr>
          <p:nvPr>
            <p:ph idx="1"/>
          </p:nvPr>
        </p:nvPicPr>
        <p:blipFill rotWithShape="1">
          <a:blip r:embed="rId2"/>
          <a:srcRect l="4447" r="4205"/>
          <a:stretch/>
        </p:blipFill>
        <p:spPr>
          <a:xfrm>
            <a:off x="8229598" y="10"/>
            <a:ext cx="3962401" cy="6857990"/>
          </a:xfrm>
          <a:prstGeom prst="rect">
            <a:avLst/>
          </a:prstGeom>
        </p:spPr>
      </p:pic>
      <p:sp>
        <p:nvSpPr>
          <p:cNvPr id="86"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2784D415-B0EB-4D3D-B660-EAE386969CC5}"/>
              </a:ext>
            </a:extLst>
          </p:cNvPr>
          <p:cNvSpPr>
            <a:spLocks noGrp="1"/>
          </p:cNvSpPr>
          <p:nvPr>
            <p:ph type="title"/>
          </p:nvPr>
        </p:nvSpPr>
        <p:spPr>
          <a:xfrm>
            <a:off x="541867" y="787400"/>
            <a:ext cx="5554134" cy="778933"/>
          </a:xfr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nSpc>
                <a:spcPct val="90000"/>
              </a:lnSpc>
            </a:pPr>
            <a:r>
              <a:rPr lang="en-US" sz="2800" dirty="0">
                <a:solidFill>
                  <a:srgbClr val="FEFFFF"/>
                </a:solidFill>
                <a:latin typeface="+mj-lt"/>
                <a:ea typeface="+mj-ea"/>
                <a:cs typeface="+mj-cs"/>
              </a:rPr>
              <a:t>La fermeture invisible des </a:t>
            </a:r>
            <a:r>
              <a:rPr lang="en-US" sz="2800" dirty="0" err="1">
                <a:solidFill>
                  <a:srgbClr val="FEFFFF"/>
                </a:solidFill>
                <a:latin typeface="+mj-lt"/>
                <a:ea typeface="+mj-ea"/>
                <a:cs typeface="+mj-cs"/>
              </a:rPr>
              <a:t>voies</a:t>
            </a:r>
            <a:r>
              <a:rPr lang="en-US" sz="2800" dirty="0">
                <a:solidFill>
                  <a:srgbClr val="FEFFFF"/>
                </a:solidFill>
                <a:latin typeface="+mj-lt"/>
                <a:ea typeface="+mj-ea"/>
                <a:cs typeface="+mj-cs"/>
              </a:rPr>
              <a:t> de </a:t>
            </a:r>
            <a:r>
              <a:rPr lang="en-US" sz="2800" dirty="0" err="1">
                <a:solidFill>
                  <a:srgbClr val="FEFFFF"/>
                </a:solidFill>
                <a:latin typeface="+mj-lt"/>
                <a:ea typeface="+mj-ea"/>
                <a:cs typeface="+mj-cs"/>
              </a:rPr>
              <a:t>régularisation</a:t>
            </a:r>
            <a:endParaRPr lang="en-US" sz="2800" dirty="0">
              <a:solidFill>
                <a:srgbClr val="FEFFFF"/>
              </a:solidFill>
              <a:latin typeface="+mj-lt"/>
              <a:ea typeface="+mj-ea"/>
              <a:cs typeface="+mj-cs"/>
            </a:endParaRPr>
          </a:p>
        </p:txBody>
      </p:sp>
      <p:sp>
        <p:nvSpPr>
          <p:cNvPr id="4" name="Espace réservé du texte 3">
            <a:extLst>
              <a:ext uri="{FF2B5EF4-FFF2-40B4-BE49-F238E27FC236}">
                <a16:creationId xmlns:a16="http://schemas.microsoft.com/office/drawing/2014/main" id="{F285131D-8D93-4B89-91C3-8152DE198192}"/>
              </a:ext>
            </a:extLst>
          </p:cNvPr>
          <p:cNvSpPr>
            <a:spLocks noGrp="1"/>
          </p:cNvSpPr>
          <p:nvPr>
            <p:ph type="body" sz="half" idx="2"/>
          </p:nvPr>
        </p:nvSpPr>
        <p:spPr>
          <a:xfrm>
            <a:off x="541866" y="2032000"/>
            <a:ext cx="7145867" cy="3879222"/>
          </a:xfrm>
        </p:spPr>
        <p:txBody>
          <a:bodyPr vert="horz" lIns="91440" tIns="45720" rIns="91440" bIns="45720" rtlCol="0">
            <a:normAutofit/>
          </a:bodyPr>
          <a:lstStyle/>
          <a:p>
            <a:pPr>
              <a:buFont typeface="Wingdings 3" charset="2"/>
              <a:buChar char=""/>
            </a:pPr>
            <a:endParaRPr lang="en-US" dirty="0">
              <a:solidFill>
                <a:srgbClr val="FEFFFF"/>
              </a:solidFill>
              <a:effectLst/>
            </a:endParaRPr>
          </a:p>
          <a:p>
            <a:pPr>
              <a:buFont typeface="Wingdings 3" charset="2"/>
              <a:buChar char=""/>
            </a:pPr>
            <a:endParaRPr lang="en-US" dirty="0">
              <a:solidFill>
                <a:srgbClr val="FEFFFF"/>
              </a:solidFill>
            </a:endParaRPr>
          </a:p>
          <a:p>
            <a:pPr>
              <a:buFont typeface="Wingdings 3" charset="2"/>
              <a:buChar char=""/>
            </a:pPr>
            <a:endParaRPr lang="en-US" dirty="0">
              <a:solidFill>
                <a:srgbClr val="FEFFFF"/>
              </a:solidFill>
            </a:endParaRPr>
          </a:p>
          <a:p>
            <a:pPr>
              <a:buFont typeface="Wingdings 3" charset="2"/>
              <a:buChar char=""/>
            </a:pPr>
            <a:endParaRPr lang="en-US" dirty="0">
              <a:solidFill>
                <a:srgbClr val="FEFFFF"/>
              </a:solidFill>
              <a:effectLst/>
            </a:endParaRPr>
          </a:p>
          <a:p>
            <a:r>
              <a:rPr lang="en-US" sz="2400" dirty="0">
                <a:solidFill>
                  <a:srgbClr val="FEFFFF"/>
                </a:solidFill>
                <a:effectLst/>
              </a:rPr>
              <a:t>« </a:t>
            </a:r>
            <a:r>
              <a:rPr lang="en-US" sz="2400" i="1" dirty="0">
                <a:solidFill>
                  <a:srgbClr val="FEFFFF"/>
                </a:solidFill>
                <a:effectLst/>
              </a:rPr>
              <a:t>il </a:t>
            </a:r>
            <a:r>
              <a:rPr lang="en-US" sz="2400" i="1" dirty="0" err="1">
                <a:solidFill>
                  <a:srgbClr val="FEFFFF"/>
                </a:solidFill>
                <a:effectLst/>
              </a:rPr>
              <a:t>n’existe</a:t>
            </a:r>
            <a:r>
              <a:rPr lang="en-US" sz="2400" i="1" dirty="0">
                <a:solidFill>
                  <a:srgbClr val="FEFFFF"/>
                </a:solidFill>
                <a:effectLst/>
              </a:rPr>
              <a:t> pas de </a:t>
            </a:r>
            <a:r>
              <a:rPr lang="en-US" sz="2400" i="1" dirty="0" err="1">
                <a:solidFill>
                  <a:srgbClr val="FEFFFF"/>
                </a:solidFill>
                <a:effectLst/>
              </a:rPr>
              <a:t>plage</a:t>
            </a:r>
            <a:r>
              <a:rPr lang="en-US" sz="2400" i="1" dirty="0">
                <a:solidFill>
                  <a:srgbClr val="FEFFFF"/>
                </a:solidFill>
                <a:effectLst/>
              </a:rPr>
              <a:t> </a:t>
            </a:r>
            <a:r>
              <a:rPr lang="en-US" sz="2400" i="1" dirty="0" err="1">
                <a:solidFill>
                  <a:srgbClr val="FEFFFF"/>
                </a:solidFill>
                <a:effectLst/>
              </a:rPr>
              <a:t>horaire</a:t>
            </a:r>
            <a:r>
              <a:rPr lang="en-US" sz="2400" i="1" dirty="0">
                <a:solidFill>
                  <a:srgbClr val="FEFFFF"/>
                </a:solidFill>
                <a:effectLst/>
              </a:rPr>
              <a:t> disponible, </a:t>
            </a:r>
            <a:r>
              <a:rPr lang="en-US" sz="2400" i="1" dirty="0" err="1">
                <a:solidFill>
                  <a:srgbClr val="FEFFFF"/>
                </a:solidFill>
                <a:effectLst/>
              </a:rPr>
              <a:t>veuillez</a:t>
            </a:r>
            <a:r>
              <a:rPr lang="en-US" sz="2400" i="1" dirty="0">
                <a:solidFill>
                  <a:srgbClr val="FEFFFF"/>
                </a:solidFill>
                <a:effectLst/>
              </a:rPr>
              <a:t> </a:t>
            </a:r>
            <a:r>
              <a:rPr lang="en-US" sz="2400" i="1" dirty="0" err="1">
                <a:solidFill>
                  <a:srgbClr val="FEFFFF"/>
                </a:solidFill>
                <a:effectLst/>
              </a:rPr>
              <a:t>réessayer</a:t>
            </a:r>
            <a:r>
              <a:rPr lang="en-US" sz="2400" i="1" dirty="0">
                <a:solidFill>
                  <a:srgbClr val="FEFFFF"/>
                </a:solidFill>
                <a:effectLst/>
              </a:rPr>
              <a:t> </a:t>
            </a:r>
            <a:r>
              <a:rPr lang="en-US" sz="2400" i="1" dirty="0" err="1">
                <a:solidFill>
                  <a:srgbClr val="FEFFFF"/>
                </a:solidFill>
                <a:effectLst/>
              </a:rPr>
              <a:t>ultérieurement</a:t>
            </a:r>
            <a:r>
              <a:rPr lang="en-US" sz="2400" dirty="0">
                <a:solidFill>
                  <a:srgbClr val="FEFFFF"/>
                </a:solidFill>
                <a:effectLst/>
              </a:rPr>
              <a:t> ».</a:t>
            </a:r>
            <a:endParaRPr lang="en-US" sz="2400" dirty="0">
              <a:solidFill>
                <a:srgbClr val="FEFFFF"/>
              </a:solidFill>
            </a:endParaRPr>
          </a:p>
        </p:txBody>
      </p:sp>
    </p:spTree>
    <p:extLst>
      <p:ext uri="{BB962C8B-B14F-4D97-AF65-F5344CB8AC3E}">
        <p14:creationId xmlns:p14="http://schemas.microsoft.com/office/powerpoint/2010/main" val="104687408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5264D5-AF8D-40DE-8268-300661CA7A91}"/>
              </a:ext>
            </a:extLst>
          </p:cNvPr>
          <p:cNvSpPr>
            <a:spLocks noGrp="1"/>
          </p:cNvSpPr>
          <p:nvPr>
            <p:ph type="title"/>
          </p:nvPr>
        </p:nvSpPr>
        <p:spPr>
          <a:xfrm>
            <a:off x="2478625" y="728885"/>
            <a:ext cx="8911687" cy="1280890"/>
          </a:xfrm>
        </p:spPr>
        <p:txBody>
          <a:bodyPr>
            <a:normAutofit/>
          </a:bodyPr>
          <a:lstStyle/>
          <a:p>
            <a:r>
              <a:rPr lang="fr-FR" sz="2800" dirty="0"/>
              <a:t>Dans quels cas? </a:t>
            </a:r>
          </a:p>
        </p:txBody>
      </p:sp>
      <p:sp>
        <p:nvSpPr>
          <p:cNvPr id="3" name="Espace réservé du contenu 2">
            <a:extLst>
              <a:ext uri="{FF2B5EF4-FFF2-40B4-BE49-F238E27FC236}">
                <a16:creationId xmlns:a16="http://schemas.microsoft.com/office/drawing/2014/main" id="{6373CF12-7A8B-48FE-91DE-BEC279DDB580}"/>
              </a:ext>
            </a:extLst>
          </p:cNvPr>
          <p:cNvSpPr>
            <a:spLocks noGrp="1"/>
          </p:cNvSpPr>
          <p:nvPr>
            <p:ph idx="1"/>
          </p:nvPr>
        </p:nvSpPr>
        <p:spPr>
          <a:xfrm>
            <a:off x="2589212" y="1714500"/>
            <a:ext cx="8915400" cy="4196722"/>
          </a:xfrm>
        </p:spPr>
        <p:txBody>
          <a:bodyPr>
            <a:normAutofit/>
          </a:bodyPr>
          <a:lstStyle/>
          <a:p>
            <a:r>
              <a:rPr lang="fr-FR" b="1" dirty="0"/>
              <a:t>Refus guichet </a:t>
            </a:r>
          </a:p>
          <a:p>
            <a:pPr marL="0" indent="0">
              <a:buNone/>
            </a:pPr>
            <a:r>
              <a:rPr lang="fr-FR" dirty="0"/>
              <a:t>	</a:t>
            </a:r>
            <a:r>
              <a:rPr lang="fr-FR" sz="1400" dirty="0"/>
              <a:t>ex : cas lorsque le rendez-vous a été obtenu à l’issue d’un référé mesures utiles</a:t>
            </a:r>
          </a:p>
          <a:p>
            <a:pPr marL="0" indent="0">
              <a:buNone/>
            </a:pPr>
            <a:endParaRPr lang="fr-FR" dirty="0"/>
          </a:p>
          <a:p>
            <a:r>
              <a:rPr lang="fr-FR" b="1" dirty="0"/>
              <a:t>Demande d’avancement d’un rendez-vous </a:t>
            </a:r>
          </a:p>
          <a:p>
            <a:pPr marL="0" indent="0">
              <a:buNone/>
            </a:pPr>
            <a:r>
              <a:rPr lang="fr-FR" sz="1800" i="1" dirty="0">
                <a:solidFill>
                  <a:srgbClr val="222222"/>
                </a:solidFill>
                <a:effectLst/>
                <a:ea typeface="Times New Roman" panose="02020603050405020304" pitchFamily="18" charset="0"/>
                <a:cs typeface="Times New Roman" panose="02020603050405020304" pitchFamily="18" charset="0"/>
              </a:rPr>
              <a:t>	</a:t>
            </a:r>
            <a:r>
              <a:rPr lang="fr-FR" i="1" u="sng" dirty="0"/>
              <a:t>CE avis 1</a:t>
            </a:r>
            <a:r>
              <a:rPr lang="fr-FR" i="1" u="sng" baseline="30000" dirty="0"/>
              <a:t>er</a:t>
            </a:r>
            <a:r>
              <a:rPr lang="fr-FR" i="1" u="sng" dirty="0"/>
              <a:t> juillet 2020 n°436288</a:t>
            </a:r>
          </a:p>
          <a:p>
            <a:pPr marL="0" indent="0" algn="just">
              <a:buNone/>
            </a:pPr>
            <a:r>
              <a:rPr lang="fr-FR" sz="1800" i="1" dirty="0">
                <a:solidFill>
                  <a:srgbClr val="222222"/>
                </a:solidFill>
                <a:effectLst/>
                <a:ea typeface="Times New Roman" panose="02020603050405020304" pitchFamily="18" charset="0"/>
                <a:cs typeface="Times New Roman" panose="02020603050405020304" pitchFamily="18" charset="0"/>
              </a:rPr>
              <a:t>	</a:t>
            </a:r>
            <a:r>
              <a:rPr lang="fr-FR" sz="1400" i="1" dirty="0">
                <a:solidFill>
                  <a:srgbClr val="222222"/>
                </a:solidFill>
                <a:effectLst/>
                <a:ea typeface="Times New Roman" panose="02020603050405020304" pitchFamily="18" charset="0"/>
                <a:cs typeface="Times New Roman" panose="02020603050405020304" pitchFamily="18" charset="0"/>
              </a:rPr>
              <a:t>Si l'étranger souhaite que la date de convocation qui lui a été fixée soit avancée, 	il lui 	appartient de saisir l'autorité administrative d'une demande en ce sens. La décision par 	laquelle l'autorité administrative refuse de faire droit à une telle 	demande peut être 	déférée 	au juge de l'excès de pouvoir. S'il s'y croit fondé, l'intéressé peut assortir son recours en 	annulation d'une requête en 	suspension sur le fondement de l’article L.521-1 du CJA. </a:t>
            </a:r>
          </a:p>
          <a:p>
            <a:pPr marL="0" indent="0" algn="just">
              <a:buNone/>
            </a:pPr>
            <a:r>
              <a:rPr lang="fr-FR" sz="1400" dirty="0"/>
              <a:t>	</a:t>
            </a:r>
          </a:p>
          <a:p>
            <a:endParaRPr lang="fr-FR" dirty="0"/>
          </a:p>
        </p:txBody>
      </p:sp>
    </p:spTree>
    <p:extLst>
      <p:ext uri="{BB962C8B-B14F-4D97-AF65-F5344CB8AC3E}">
        <p14:creationId xmlns:p14="http://schemas.microsoft.com/office/powerpoint/2010/main" val="2487303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5FE6C2E7-1F99-4E61-A461-A65D855DE254}"/>
              </a:ext>
            </a:extLst>
          </p:cNvPr>
          <p:cNvSpPr>
            <a:spLocks noGrp="1"/>
          </p:cNvSpPr>
          <p:nvPr>
            <p:ph idx="1"/>
          </p:nvPr>
        </p:nvSpPr>
        <p:spPr>
          <a:xfrm>
            <a:off x="2589212" y="981075"/>
            <a:ext cx="8915400" cy="4930147"/>
          </a:xfrm>
        </p:spPr>
        <p:txBody>
          <a:bodyPr>
            <a:normAutofit/>
          </a:bodyPr>
          <a:lstStyle/>
          <a:p>
            <a:r>
              <a:rPr lang="fr-FR" b="1" dirty="0">
                <a:latin typeface="+mj-lt"/>
              </a:rPr>
              <a:t>Impossibilité de prise de rendez-vous en ligne</a:t>
            </a:r>
          </a:p>
          <a:p>
            <a:pPr marL="0" indent="0">
              <a:lnSpc>
                <a:spcPct val="107000"/>
              </a:lnSpc>
              <a:spcAft>
                <a:spcPts val="800"/>
              </a:spcAft>
              <a:buNone/>
            </a:pPr>
            <a:r>
              <a:rPr lang="fr-FR" dirty="0">
                <a:latin typeface="+mj-lt"/>
                <a:ea typeface="Calibri" panose="020F0502020204030204" pitchFamily="34" charset="0"/>
                <a:cs typeface="TimesNewRomanPSMT"/>
              </a:rPr>
              <a:t>	</a:t>
            </a:r>
            <a:r>
              <a:rPr lang="fr-FR" dirty="0">
                <a:latin typeface="+mj-lt"/>
                <a:ea typeface="Calibri" panose="020F0502020204030204" pitchFamily="34" charset="0"/>
                <a:cs typeface="TimesNewRomanPSMT"/>
                <a:sym typeface="Wingdings" panose="05000000000000000000" pitchFamily="2" charset="2"/>
              </a:rPr>
              <a:t></a:t>
            </a:r>
            <a:r>
              <a:rPr lang="fr-FR" dirty="0">
                <a:latin typeface="+mj-lt"/>
                <a:ea typeface="Calibri" panose="020F0502020204030204" pitchFamily="34" charset="0"/>
                <a:cs typeface="TimesNewRomanPSMT"/>
              </a:rPr>
              <a:t>	(TA de Melun n°2103780 du 26 avril 2021)</a:t>
            </a:r>
          </a:p>
          <a:p>
            <a:pPr marL="0" indent="0">
              <a:lnSpc>
                <a:spcPct val="107000"/>
              </a:lnSpc>
              <a:spcBef>
                <a:spcPts val="0"/>
              </a:spcBef>
              <a:spcAft>
                <a:spcPts val="800"/>
              </a:spcAft>
              <a:buNone/>
            </a:pPr>
            <a:r>
              <a:rPr lang="fr-FR" dirty="0">
                <a:latin typeface="+mj-lt"/>
                <a:ea typeface="Calibri" panose="020F0502020204030204" pitchFamily="34" charset="0"/>
                <a:cs typeface="TimesNewRomanPSMT"/>
                <a:sym typeface="Wingdings" panose="05000000000000000000" pitchFamily="2" charset="2"/>
              </a:rPr>
              <a:t>	décision de </a:t>
            </a:r>
            <a:r>
              <a:rPr lang="fr-FR" dirty="0">
                <a:latin typeface="+mj-lt"/>
                <a:ea typeface="Calibri" panose="020F0502020204030204" pitchFamily="34" charset="0"/>
                <a:cs typeface="TimesNewRomanPSMT"/>
              </a:rPr>
              <a:t>rejet d’un référé mesures utiles</a:t>
            </a:r>
          </a:p>
          <a:p>
            <a:pPr marL="0" indent="0" algn="just">
              <a:lnSpc>
                <a:spcPct val="107000"/>
              </a:lnSpc>
              <a:spcAft>
                <a:spcPts val="800"/>
              </a:spcAft>
              <a:buNone/>
            </a:pPr>
            <a:r>
              <a:rPr lang="fr-FR" sz="1400" dirty="0">
                <a:effectLst/>
                <a:latin typeface="+mj-lt"/>
                <a:ea typeface="Calibri" panose="020F0502020204030204" pitchFamily="34" charset="0"/>
                <a:cs typeface="TimesNewRomanPSMT"/>
              </a:rPr>
              <a:t>	« Il résulte de l’instruction que M. XXX a adressé, par l’intermédiaire de son conseil, le 25 janvier 	2021 un courriel au service des étrangers de la préfecture du Val-de-Marne,  puis le 3 février 	2021 un courrier recommandé avec demande d’avis de réception au préfet, qui a été 	réceptionné le 8 février suivant, afin de solliciter un rendez-vous en préfecture en vue du dépôt 	d’une demande de régularisation de sa situation administrative. Le silence gardé pendant plus 	de deux mois par le préfet a fait naître une décision implicite de rejet de cette demande en 	application des dispositions précitées de l’article L. 231-4 du code des relations entre le public 	et l’administration. Par suite, la mesure sollicitée sur le fondement de l’article L. 521-3 du code 	de justice administrative est de nature à faire obstacle à l’exécution d’aucune décision 	administrative. »</a:t>
            </a:r>
          </a:p>
          <a:p>
            <a:pPr marL="0" indent="0">
              <a:lnSpc>
                <a:spcPct val="107000"/>
              </a:lnSpc>
              <a:spcAft>
                <a:spcPts val="800"/>
              </a:spcAft>
              <a:buNone/>
            </a:pPr>
            <a:r>
              <a:rPr lang="fr-FR" sz="1800" dirty="0">
                <a:effectLst/>
                <a:latin typeface="+mj-lt"/>
                <a:ea typeface="Calibri" panose="020F0502020204030204" pitchFamily="34" charset="0"/>
                <a:cs typeface="Times New Roman" panose="02020603050405020304" pitchFamily="18" charset="0"/>
              </a:rPr>
              <a:t>	</a:t>
            </a:r>
            <a:r>
              <a:rPr lang="fr-FR" sz="1800" dirty="0">
                <a:effectLst/>
                <a:latin typeface="+mj-lt"/>
                <a:ea typeface="Calibri" panose="020F0502020204030204" pitchFamily="34" charset="0"/>
                <a:cs typeface="Times New Roman" panose="02020603050405020304" pitchFamily="18" charset="0"/>
                <a:sym typeface="Wingdings" panose="05000000000000000000" pitchFamily="2" charset="2"/>
              </a:rPr>
              <a:t> jurisprudence isolée et contraire à la jurisprudence du Conseil d’Etat qui 	retient le référé mesures utiles pour ce cas </a:t>
            </a:r>
            <a:endParaRPr lang="fr-FR" sz="1800" dirty="0">
              <a:effectLst/>
              <a:latin typeface="+mj-lt"/>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421877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C11C15-15BF-4431-9656-57283A446272}"/>
              </a:ext>
            </a:extLst>
          </p:cNvPr>
          <p:cNvSpPr>
            <a:spLocks noGrp="1"/>
          </p:cNvSpPr>
          <p:nvPr>
            <p:ph type="title"/>
          </p:nvPr>
        </p:nvSpPr>
        <p:spPr/>
        <p:txBody>
          <a:bodyPr/>
          <a:lstStyle/>
          <a:p>
            <a:r>
              <a:rPr lang="fr-FR" dirty="0"/>
              <a:t>Le référé liberté </a:t>
            </a:r>
          </a:p>
        </p:txBody>
      </p:sp>
      <p:sp>
        <p:nvSpPr>
          <p:cNvPr id="3" name="Espace réservé du contenu 2">
            <a:extLst>
              <a:ext uri="{FF2B5EF4-FFF2-40B4-BE49-F238E27FC236}">
                <a16:creationId xmlns:a16="http://schemas.microsoft.com/office/drawing/2014/main" id="{EB5C70E1-69CE-4DA7-9865-37489D87254E}"/>
              </a:ext>
            </a:extLst>
          </p:cNvPr>
          <p:cNvSpPr>
            <a:spLocks noGrp="1"/>
          </p:cNvSpPr>
          <p:nvPr>
            <p:ph idx="1"/>
          </p:nvPr>
        </p:nvSpPr>
        <p:spPr>
          <a:xfrm>
            <a:off x="2589212" y="1666875"/>
            <a:ext cx="8915400" cy="4244347"/>
          </a:xfrm>
        </p:spPr>
        <p:txBody>
          <a:bodyPr>
            <a:normAutofit/>
          </a:bodyPr>
          <a:lstStyle/>
          <a:p>
            <a:r>
              <a:rPr lang="fr-FR" sz="1800" dirty="0">
                <a:effectLst/>
                <a:latin typeface="Arial" panose="020B0604020202020204" pitchFamily="34" charset="0"/>
                <a:ea typeface="Calibri" panose="020F0502020204030204" pitchFamily="34" charset="0"/>
              </a:rPr>
              <a:t>L 521-2 du CJA </a:t>
            </a:r>
          </a:p>
          <a:p>
            <a:pPr marL="0" indent="0">
              <a:buNone/>
            </a:pPr>
            <a:endParaRPr lang="fr-FR" dirty="0">
              <a:latin typeface="Arial" panose="020B0604020202020204" pitchFamily="34" charset="0"/>
              <a:ea typeface="Calibri" panose="020F0502020204030204" pitchFamily="34" charset="0"/>
            </a:endParaRPr>
          </a:p>
          <a:p>
            <a:pPr marL="0" indent="0" algn="just">
              <a:buNone/>
            </a:pPr>
            <a:r>
              <a:rPr lang="fr-FR" i="1" dirty="0">
                <a:ea typeface="Calibri" panose="020F0502020204030204" pitchFamily="34" charset="0"/>
              </a:rPr>
              <a:t>« Saisi d'une demande en ce sens justifiée par l'urgence, le juge des référés peut ordonner toutes mesures nécessaires à la sauvegarde d'une liberté fondamentale à laquelle une personne morale de droit public ou un organisme de droit privé chargé de la gestion d'un service public aurait porté, dans l'exercice d'un de ses pouvoirs, une atteinte grave et manifestement illégale. Le juge des référés se prononce dans un délai de quarante-huit heures. »</a:t>
            </a:r>
          </a:p>
          <a:p>
            <a:pPr marL="0" indent="0">
              <a:buNone/>
            </a:pPr>
            <a:endParaRPr lang="fr-FR" sz="1800" dirty="0">
              <a:effectLst/>
              <a:latin typeface="Arial" panose="020B0604020202020204" pitchFamily="34" charset="0"/>
              <a:ea typeface="Calibri" panose="020F0502020204030204" pitchFamily="34" charset="0"/>
            </a:endParaRPr>
          </a:p>
          <a:p>
            <a:pPr marL="0" indent="0">
              <a:buNone/>
            </a:pPr>
            <a:endParaRPr lang="fr-FR" sz="1800" dirty="0">
              <a:effectLst/>
              <a:latin typeface="Times New Roman" panose="02020603050405020304" pitchFamily="18" charset="0"/>
              <a:ea typeface="Calibri" panose="020F0502020204030204" pitchFamily="34" charset="0"/>
            </a:endParaRPr>
          </a:p>
          <a:p>
            <a:endParaRPr lang="fr-FR" dirty="0"/>
          </a:p>
        </p:txBody>
      </p:sp>
    </p:spTree>
    <p:extLst>
      <p:ext uri="{BB962C8B-B14F-4D97-AF65-F5344CB8AC3E}">
        <p14:creationId xmlns:p14="http://schemas.microsoft.com/office/powerpoint/2010/main" val="2605294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D01A0B-7A97-40BA-A789-0A9ACD41EF7C}"/>
              </a:ext>
            </a:extLst>
          </p:cNvPr>
          <p:cNvSpPr>
            <a:spLocks noGrp="1"/>
          </p:cNvSpPr>
          <p:nvPr>
            <p:ph type="title"/>
          </p:nvPr>
        </p:nvSpPr>
        <p:spPr/>
        <p:txBody>
          <a:bodyPr>
            <a:normAutofit/>
          </a:bodyPr>
          <a:lstStyle/>
          <a:p>
            <a:r>
              <a:rPr lang="fr-FR" sz="2400" dirty="0"/>
              <a:t>Atteinte grave et manifestement illégale à une liberté fondamentale</a:t>
            </a:r>
          </a:p>
        </p:txBody>
      </p:sp>
      <p:sp>
        <p:nvSpPr>
          <p:cNvPr id="3" name="Espace réservé du contenu 2">
            <a:extLst>
              <a:ext uri="{FF2B5EF4-FFF2-40B4-BE49-F238E27FC236}">
                <a16:creationId xmlns:a16="http://schemas.microsoft.com/office/drawing/2014/main" id="{DF8CCA6D-9207-489F-B85F-89809726D9EE}"/>
              </a:ext>
            </a:extLst>
          </p:cNvPr>
          <p:cNvSpPr>
            <a:spLocks noGrp="1"/>
          </p:cNvSpPr>
          <p:nvPr>
            <p:ph idx="1"/>
          </p:nvPr>
        </p:nvSpPr>
        <p:spPr>
          <a:xfrm>
            <a:off x="2589212" y="1647825"/>
            <a:ext cx="8915400" cy="5019676"/>
          </a:xfrm>
        </p:spPr>
        <p:txBody>
          <a:bodyPr>
            <a:normAutofit fontScale="55000" lnSpcReduction="20000"/>
          </a:bodyPr>
          <a:lstStyle/>
          <a:p>
            <a:r>
              <a:rPr lang="fr-FR" sz="2900" dirty="0">
                <a:latin typeface="+mj-lt"/>
              </a:rPr>
              <a:t>Libertés fondamentales </a:t>
            </a:r>
          </a:p>
          <a:p>
            <a:pPr marL="0" indent="0">
              <a:buNone/>
            </a:pPr>
            <a:endParaRPr lang="fr-FR" sz="2900" dirty="0">
              <a:effectLst/>
              <a:latin typeface="+mj-lt"/>
              <a:ea typeface="Calibri" panose="020F0502020204030204" pitchFamily="34" charset="0"/>
            </a:endParaRPr>
          </a:p>
          <a:p>
            <a:pPr marL="0" indent="0">
              <a:buNone/>
            </a:pPr>
            <a:r>
              <a:rPr lang="fr-FR" sz="2900" dirty="0">
                <a:effectLst/>
                <a:latin typeface="+mj-lt"/>
                <a:ea typeface="Calibri" panose="020F0502020204030204" pitchFamily="34" charset="0"/>
              </a:rPr>
              <a:t>	- la liberté d'aller et venir </a:t>
            </a:r>
          </a:p>
          <a:p>
            <a:pPr marL="0" indent="0">
              <a:buNone/>
            </a:pPr>
            <a:r>
              <a:rPr lang="fr-FR" sz="2900" dirty="0">
                <a:effectLst/>
                <a:latin typeface="+mj-lt"/>
                <a:ea typeface="Calibri" panose="020F0502020204030204" pitchFamily="34" charset="0"/>
              </a:rPr>
              <a:t>	CE, réf. 5 mars 2011 n°211735 (rejet)</a:t>
            </a:r>
          </a:p>
          <a:p>
            <a:pPr marL="0" indent="0">
              <a:buNone/>
            </a:pPr>
            <a:r>
              <a:rPr lang="fr-FR" sz="2900" dirty="0">
                <a:effectLst/>
                <a:latin typeface="+mj-lt"/>
                <a:ea typeface="Calibri" panose="020F0502020204030204" pitchFamily="34" charset="0"/>
              </a:rPr>
              <a:t>	CE, réf. 20 mars 2009, n°325967 (rejet)</a:t>
            </a:r>
          </a:p>
          <a:p>
            <a:pPr marL="0" indent="0">
              <a:buNone/>
            </a:pPr>
            <a:endParaRPr lang="fr-FR" sz="2900" dirty="0">
              <a:effectLst/>
              <a:latin typeface="+mj-lt"/>
              <a:ea typeface="Calibri" panose="020F0502020204030204" pitchFamily="34" charset="0"/>
            </a:endParaRPr>
          </a:p>
          <a:p>
            <a:pPr marL="0" indent="0">
              <a:buNone/>
            </a:pPr>
            <a:r>
              <a:rPr lang="fr-FR" sz="2900" dirty="0">
                <a:effectLst/>
                <a:latin typeface="+mj-lt"/>
                <a:ea typeface="Calibri" panose="020F0502020204030204" pitchFamily="34" charset="0"/>
              </a:rPr>
              <a:t>	- la liberté du mariage et le droit à mener une vie de famille normale </a:t>
            </a:r>
          </a:p>
          <a:p>
            <a:pPr marL="0" indent="0">
              <a:buNone/>
            </a:pPr>
            <a:r>
              <a:rPr lang="fr-FR" sz="2900" dirty="0">
                <a:effectLst/>
                <a:latin typeface="+mj-lt"/>
                <a:ea typeface="Calibri" panose="020F0502020204030204" pitchFamily="34" charset="0"/>
              </a:rPr>
              <a:t>	CE, 30 oct. 2011 n°238211 (rejet)</a:t>
            </a:r>
          </a:p>
          <a:p>
            <a:pPr marL="0" indent="0">
              <a:buNone/>
            </a:pPr>
            <a:r>
              <a:rPr lang="fr-FR" sz="2900" dirty="0">
                <a:effectLst/>
                <a:latin typeface="+mj-lt"/>
                <a:ea typeface="Calibri" panose="020F0502020204030204" pitchFamily="34" charset="0"/>
              </a:rPr>
              <a:t>	CE, réf. 13 mars 2009 n°32855 (suspension)</a:t>
            </a:r>
            <a:endParaRPr lang="fr-FR" sz="2900" dirty="0">
              <a:latin typeface="+mj-lt"/>
            </a:endParaRPr>
          </a:p>
          <a:p>
            <a:pPr marL="0" indent="0">
              <a:buNone/>
            </a:pPr>
            <a:endParaRPr lang="fr-FR" sz="2900" dirty="0">
              <a:latin typeface="+mj-lt"/>
            </a:endParaRPr>
          </a:p>
          <a:p>
            <a:r>
              <a:rPr lang="fr-FR" sz="2900" dirty="0">
                <a:latin typeface="+mj-lt"/>
                <a:ea typeface="Calibri" panose="020F0502020204030204" pitchFamily="34" charset="0"/>
              </a:rPr>
              <a:t>Urgence justifiant une décision sous 48 heures </a:t>
            </a:r>
          </a:p>
          <a:p>
            <a:pPr marL="0" indent="0">
              <a:buNone/>
            </a:pPr>
            <a:endParaRPr lang="fr-FR" sz="2900" dirty="0">
              <a:latin typeface="+mj-lt"/>
              <a:ea typeface="Calibri" panose="020F0502020204030204" pitchFamily="34" charset="0"/>
            </a:endParaRPr>
          </a:p>
          <a:p>
            <a:pPr marL="0" indent="0">
              <a:buNone/>
            </a:pPr>
            <a:r>
              <a:rPr lang="fr-FR" sz="2900" dirty="0">
                <a:latin typeface="+mj-lt"/>
                <a:ea typeface="Calibri" panose="020F0502020204030204" pitchFamily="34" charset="0"/>
              </a:rPr>
              <a:t>	Justifier de circonstances particulières caractérisant la nécessité  de bénéficier à 	très bref délai d'une mesure</a:t>
            </a:r>
          </a:p>
          <a:p>
            <a:endParaRPr lang="fr-FR" dirty="0">
              <a:latin typeface="+mj-lt"/>
            </a:endParaRPr>
          </a:p>
          <a:p>
            <a:pPr marL="0" indent="0">
              <a:buNone/>
            </a:pPr>
            <a:r>
              <a:rPr lang="fr-FR" sz="1800" dirty="0">
                <a:effectLst/>
                <a:latin typeface="+mj-lt"/>
                <a:ea typeface="Calibri" panose="020F0502020204030204" pitchFamily="34" charset="0"/>
              </a:rPr>
              <a:t>	</a:t>
            </a:r>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667141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9AE40B-894E-4222-8075-7E78EF5CC33D}"/>
              </a:ext>
            </a:extLst>
          </p:cNvPr>
          <p:cNvSpPr>
            <a:spLocks noGrp="1"/>
          </p:cNvSpPr>
          <p:nvPr>
            <p:ph type="title"/>
          </p:nvPr>
        </p:nvSpPr>
        <p:spPr/>
        <p:txBody>
          <a:bodyPr>
            <a:normAutofit/>
          </a:bodyPr>
          <a:lstStyle/>
          <a:p>
            <a:r>
              <a:rPr lang="fr-FR" sz="2800" dirty="0"/>
              <a:t>Le référé liberté et l’accès au service public</a:t>
            </a:r>
            <a:br>
              <a:rPr lang="fr-FR" sz="2800" dirty="0"/>
            </a:br>
            <a:r>
              <a:rPr lang="fr-FR" sz="2800" dirty="0"/>
              <a:t>quelques exemples: </a:t>
            </a:r>
          </a:p>
        </p:txBody>
      </p:sp>
      <p:sp>
        <p:nvSpPr>
          <p:cNvPr id="3" name="Espace réservé du contenu 2">
            <a:extLst>
              <a:ext uri="{FF2B5EF4-FFF2-40B4-BE49-F238E27FC236}">
                <a16:creationId xmlns:a16="http://schemas.microsoft.com/office/drawing/2014/main" id="{240315A7-DA3B-49D0-9F8E-6366CB1CCB83}"/>
              </a:ext>
            </a:extLst>
          </p:cNvPr>
          <p:cNvSpPr>
            <a:spLocks noGrp="1"/>
          </p:cNvSpPr>
          <p:nvPr>
            <p:ph idx="1"/>
          </p:nvPr>
        </p:nvSpPr>
        <p:spPr>
          <a:xfrm>
            <a:off x="2589212" y="1638300"/>
            <a:ext cx="8915400" cy="4272922"/>
          </a:xfrm>
        </p:spPr>
        <p:txBody>
          <a:bodyPr>
            <a:normAutofit fontScale="85000" lnSpcReduction="10000"/>
          </a:bodyPr>
          <a:lstStyle/>
          <a:p>
            <a:r>
              <a:rPr lang="fr-FR" b="1" dirty="0">
                <a:latin typeface="+mj-lt"/>
              </a:rPr>
              <a:t>Renouvellement, situation de particulière vulnérabilité et impossibilité de prendre rendez-vous par internet 	</a:t>
            </a:r>
          </a:p>
          <a:p>
            <a:pPr marL="0" indent="0">
              <a:buNone/>
            </a:pPr>
            <a:r>
              <a:rPr lang="fr-FR" b="1" dirty="0">
                <a:latin typeface="+mj-lt"/>
                <a:sym typeface="Wingdings" panose="05000000000000000000" pitchFamily="2" charset="2"/>
              </a:rPr>
              <a:t>	</a:t>
            </a:r>
            <a:r>
              <a:rPr lang="fr-FR" dirty="0">
                <a:latin typeface="+mj-lt"/>
                <a:ea typeface="Calibri" panose="020F0502020204030204" pitchFamily="34" charset="0"/>
                <a:cs typeface="TimesNewRomanPSMT"/>
              </a:rPr>
              <a:t>(</a:t>
            </a:r>
            <a:r>
              <a:rPr lang="fr-FR" i="1" u="sng" dirty="0">
                <a:latin typeface="+mj-lt"/>
                <a:ea typeface="Calibri" panose="020F0502020204030204" pitchFamily="34" charset="0"/>
                <a:cs typeface="TimesNewRomanPSMT"/>
              </a:rPr>
              <a:t>TA Montreuil n°2108428 25 juin 2021</a:t>
            </a:r>
            <a:r>
              <a:rPr lang="fr-FR" dirty="0">
                <a:latin typeface="+mj-lt"/>
                <a:ea typeface="Calibri" panose="020F0502020204030204" pitchFamily="34" charset="0"/>
                <a:cs typeface="TimesNewRomanPSMT"/>
              </a:rPr>
              <a:t>)</a:t>
            </a:r>
            <a:endParaRPr lang="fr-FR" dirty="0">
              <a:latin typeface="+mj-lt"/>
              <a:ea typeface="Calibri" panose="020F0502020204030204" pitchFamily="34" charset="0"/>
              <a:cs typeface="Times New Roman" panose="02020603050405020304" pitchFamily="18" charset="0"/>
            </a:endParaRPr>
          </a:p>
          <a:p>
            <a:pPr marL="0" indent="0" algn="l">
              <a:buNone/>
            </a:pPr>
            <a:r>
              <a:rPr lang="fr-FR" b="1" dirty="0">
                <a:latin typeface="+mj-lt"/>
                <a:sym typeface="Wingdings" panose="05000000000000000000" pitchFamily="2" charset="2"/>
              </a:rPr>
              <a:t>	 </a:t>
            </a:r>
            <a:r>
              <a:rPr lang="fr-FR" dirty="0">
                <a:latin typeface="+mj-lt"/>
                <a:sym typeface="Wingdings" panose="05000000000000000000" pitchFamily="2" charset="2"/>
              </a:rPr>
              <a:t>injonction de délivrer un rendez-vous sous 15 jours </a:t>
            </a:r>
            <a:endParaRPr lang="fr-FR" dirty="0">
              <a:latin typeface="+mj-lt"/>
            </a:endParaRPr>
          </a:p>
          <a:p>
            <a:pPr algn="l"/>
            <a:endParaRPr lang="fr-FR" sz="1800" b="0" i="0" u="none" strike="noStrike" baseline="0" dirty="0">
              <a:latin typeface="+mj-lt"/>
            </a:endParaRPr>
          </a:p>
          <a:p>
            <a:pPr marL="0" indent="0" algn="just">
              <a:buNone/>
            </a:pPr>
            <a:r>
              <a:rPr lang="fr-FR" sz="1800" dirty="0">
                <a:effectLst/>
                <a:latin typeface="+mj-lt"/>
                <a:ea typeface="Calibri" panose="020F0502020204030204" pitchFamily="34" charset="0"/>
                <a:cs typeface="TimesNewRomanPSMT"/>
              </a:rPr>
              <a:t>	« </a:t>
            </a:r>
            <a:r>
              <a:rPr lang="fr-FR" sz="1800" i="1" dirty="0">
                <a:effectLst/>
                <a:latin typeface="+mj-lt"/>
                <a:ea typeface="Calibri" panose="020F0502020204030204" pitchFamily="34" charset="0"/>
                <a:cs typeface="TimesNewRomanPSMT"/>
              </a:rPr>
              <a:t>Pour caractériser l’urgence, M. fait valoir que l’impossibilité dans laquelle il est placé 	d’obtenir un rendez-vous et, donc, la délivrance, éventuelle, d’un récépissé, puis d’un 	nouveau titre, l’expose au </a:t>
            </a:r>
            <a:r>
              <a:rPr lang="fr-FR" sz="1800" b="1" i="1" dirty="0">
                <a:effectLst/>
                <a:latin typeface="+mj-lt"/>
                <a:ea typeface="Calibri" panose="020F0502020204030204" pitchFamily="34" charset="0"/>
                <a:cs typeface="TimesNewRomanPSMT"/>
              </a:rPr>
              <a:t>risque d’une mesure d’éloignement du territoire français où la 	poursuite des soins qu’il y reçoit est indispensable</a:t>
            </a:r>
            <a:r>
              <a:rPr lang="fr-FR" sz="1800" i="1" dirty="0">
                <a:effectLst/>
                <a:latin typeface="+mj-lt"/>
                <a:ea typeface="Calibri" panose="020F0502020204030204" pitchFamily="34" charset="0"/>
                <a:cs typeface="TimesNewRomanPSMT"/>
              </a:rPr>
              <a:t> afin de prévenir des conséquence 	d’une exceptionnelle gravité pour son état de santé, que </a:t>
            </a:r>
            <a:r>
              <a:rPr lang="fr-FR" sz="1800" b="1" i="1" dirty="0">
                <a:effectLst/>
                <a:latin typeface="+mj-lt"/>
                <a:ea typeface="Calibri" panose="020F0502020204030204" pitchFamily="34" charset="0"/>
                <a:cs typeface="TimesNewRomanPSMT"/>
              </a:rPr>
              <a:t>la privation de tout titre 	l’expose à la suspension de l’allocation adulte handicapée </a:t>
            </a:r>
            <a:r>
              <a:rPr lang="fr-FR" sz="1800" i="1" dirty="0">
                <a:effectLst/>
                <a:latin typeface="+mj-lt"/>
                <a:ea typeface="Calibri" panose="020F0502020204030204" pitchFamily="34" charset="0"/>
                <a:cs typeface="TimesNewRomanPSMT"/>
              </a:rPr>
              <a:t>qu’il perçoit depuis l’année 	2014 et qui constitue ses uniques ressources, enfin, que compte tenu de la pathologie 	dont il est atteint et des causes de cette dernière, </a:t>
            </a:r>
            <a:r>
              <a:rPr lang="fr-FR" sz="1800" b="1" i="1" dirty="0">
                <a:effectLst/>
                <a:latin typeface="+mj-lt"/>
                <a:ea typeface="Calibri" panose="020F0502020204030204" pitchFamily="34" charset="0"/>
                <a:cs typeface="TimesNewRomanPSMT"/>
              </a:rPr>
              <a:t>il se trouve dans une situation de 	particulière vulnérabilité, incompatible avec l’insécurité matérielle dans laquelle le place 	la situation</a:t>
            </a:r>
            <a:r>
              <a:rPr lang="fr-FR" sz="1800" i="1" dirty="0">
                <a:effectLst/>
                <a:latin typeface="+mj-lt"/>
                <a:ea typeface="Calibri" panose="020F0502020204030204" pitchFamily="34" charset="0"/>
                <a:cs typeface="TimesNewRomanPSMT"/>
              </a:rPr>
              <a:t>. L’ensemble de ces éléments, justifiés par les pièces annexées aux écritures 	de M. , caractérise particulièrement la condition d’urgence, au sens et pour l’application 	des dispositions précitées de l’article L. 521-2 du code de justice administrative</a:t>
            </a:r>
            <a:r>
              <a:rPr lang="fr-FR" sz="1800" dirty="0">
                <a:effectLst/>
                <a:latin typeface="+mj-lt"/>
                <a:ea typeface="Calibri" panose="020F0502020204030204" pitchFamily="34" charset="0"/>
                <a:cs typeface="TimesNewRomanPSMT"/>
              </a:rPr>
              <a:t>. »</a:t>
            </a:r>
            <a:endParaRPr lang="fr-FR" sz="1800" b="0" i="0" u="none" strike="noStrike" baseline="0" dirty="0">
              <a:latin typeface="TimesNewRomanPSMT"/>
            </a:endParaRPr>
          </a:p>
        </p:txBody>
      </p:sp>
    </p:spTree>
    <p:extLst>
      <p:ext uri="{BB962C8B-B14F-4D97-AF65-F5344CB8AC3E}">
        <p14:creationId xmlns:p14="http://schemas.microsoft.com/office/powerpoint/2010/main" val="3682352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321BCEF-1B01-40E0-A0C4-FC4305B74B2B}"/>
              </a:ext>
            </a:extLst>
          </p:cNvPr>
          <p:cNvSpPr>
            <a:spLocks noGrp="1"/>
          </p:cNvSpPr>
          <p:nvPr>
            <p:ph idx="1"/>
          </p:nvPr>
        </p:nvSpPr>
        <p:spPr>
          <a:xfrm>
            <a:off x="2589212" y="704850"/>
            <a:ext cx="8915400" cy="5206372"/>
          </a:xfrm>
        </p:spPr>
        <p:txBody>
          <a:bodyPr>
            <a:normAutofit/>
          </a:bodyPr>
          <a:lstStyle/>
          <a:p>
            <a:r>
              <a:rPr lang="fr-FR" b="1" dirty="0"/>
              <a:t>Renouvellement/impossibilité de prendre rendez-vous sur 7 mois/suspension bourse d’étude et impossibilité de finaliser une inscription université </a:t>
            </a:r>
          </a:p>
          <a:p>
            <a:pPr marL="457200" lvl="1" indent="0">
              <a:buNone/>
            </a:pPr>
            <a:r>
              <a:rPr lang="fr-FR" dirty="0">
                <a:sym typeface="Wingdings" panose="05000000000000000000" pitchFamily="2" charset="2"/>
              </a:rPr>
              <a:t></a:t>
            </a:r>
            <a:r>
              <a:rPr lang="fr-FR" dirty="0"/>
              <a:t>( </a:t>
            </a:r>
            <a:r>
              <a:rPr lang="fr-FR" u="sng" dirty="0"/>
              <a:t>TA Mayotte n°2100920 du 13 avril 2021</a:t>
            </a:r>
            <a:r>
              <a:rPr lang="fr-FR" dirty="0"/>
              <a:t>)</a:t>
            </a:r>
          </a:p>
          <a:p>
            <a:pPr marL="457200" lvl="1" indent="0">
              <a:buNone/>
            </a:pPr>
            <a:r>
              <a:rPr lang="fr-FR" dirty="0"/>
              <a:t>Injonction d’enregistrer la demande sous 6 jours</a:t>
            </a:r>
          </a:p>
          <a:p>
            <a:pPr marL="0" indent="0" algn="l">
              <a:buNone/>
            </a:pPr>
            <a:endParaRPr lang="fr-FR" sz="1800" b="0" i="0" u="none" strike="noStrike" baseline="0" dirty="0">
              <a:solidFill>
                <a:srgbClr val="000000"/>
              </a:solidFill>
              <a:latin typeface="Times New Roman" panose="02020603050405020304" pitchFamily="18" charset="0"/>
            </a:endParaRPr>
          </a:p>
          <a:p>
            <a:pPr marL="0" indent="0" algn="just">
              <a:buNone/>
            </a:pPr>
            <a:r>
              <a:rPr lang="fr-FR" sz="1400" b="0" i="0" u="none" strike="noStrike" baseline="0" dirty="0">
                <a:solidFill>
                  <a:srgbClr val="000000"/>
                </a:solidFill>
              </a:rPr>
              <a:t>	« </a:t>
            </a:r>
            <a:r>
              <a:rPr lang="fr-FR" sz="1400" b="0" i="1" u="none" strike="noStrike" baseline="0" dirty="0">
                <a:solidFill>
                  <a:srgbClr val="000000"/>
                </a:solidFill>
              </a:rPr>
              <a:t>Il résulte des 11 captures d’écran versées au dossier, qui révèlent l’existence de démarches 	insistantes accomplies entre juillet 2020 et février 2021, que M. Z. a fait le nécessaire en temps 	utile et selon les formes requises pour que la préfecture de Mayotte le convoque au rendez-	vous 	nécessaire en vue du renouvellement de son titre de séjour. Il est constant que ces 	démarches sont demeurées vaines, alors </a:t>
            </a:r>
            <a:r>
              <a:rPr lang="fr-FR" sz="1400" b="1" i="1" u="none" strike="noStrike" baseline="0" dirty="0">
                <a:solidFill>
                  <a:srgbClr val="000000"/>
                </a:solidFill>
              </a:rPr>
              <a:t>qu’un délai de neuf mois écoulé depuis la 	première 	sollicitation de juillet 2020 ne saurait être regardé comme un délai raisonnable</a:t>
            </a:r>
            <a:r>
              <a:rPr lang="fr-FR" sz="1400" b="0" i="0" u="none" strike="noStrike" baseline="0" dirty="0">
                <a:solidFill>
                  <a:srgbClr val="000000"/>
                </a:solidFill>
              </a:rPr>
              <a:t>. »</a:t>
            </a:r>
          </a:p>
          <a:p>
            <a:pPr marL="0" indent="0" algn="just">
              <a:buNone/>
            </a:pPr>
            <a:r>
              <a:rPr lang="fr-FR" sz="1400" b="0" i="0" u="none" strike="noStrike" baseline="0" dirty="0">
                <a:solidFill>
                  <a:srgbClr val="000000"/>
                </a:solidFill>
              </a:rPr>
              <a:t>	« </a:t>
            </a:r>
            <a:r>
              <a:rPr lang="fr-FR" sz="1400" b="0" i="1" u="none" strike="noStrike" baseline="0" dirty="0">
                <a:solidFill>
                  <a:srgbClr val="000000"/>
                </a:solidFill>
              </a:rPr>
              <a:t>Le requérant justifie en outre de la gravité des conséquences de ce retard de convocation 	qui, 	en l’empêchant de disposer d’une carte de séjour temporaire ou d’une autorisation 	provisoire de séjour, a entraîné la </a:t>
            </a:r>
            <a:r>
              <a:rPr lang="fr-FR" sz="1400" b="1" i="1" u="none" strike="noStrike" baseline="0" dirty="0">
                <a:solidFill>
                  <a:srgbClr val="000000"/>
                </a:solidFill>
              </a:rPr>
              <a:t>suspension de sa bourse d’études sur critères sociaux et le 	met dans 	l’impossibilité de finaliser son inscription à l’université</a:t>
            </a:r>
            <a:r>
              <a:rPr lang="fr-FR" sz="1400" b="0" i="1" u="none" strike="noStrike" baseline="0" dirty="0">
                <a:solidFill>
                  <a:srgbClr val="000000"/>
                </a:solidFill>
              </a:rPr>
              <a:t> de Bordeaux pour la prochaine 	année universitaire. Enfin, M. Z. évoque de manière pertinente le </a:t>
            </a:r>
            <a:r>
              <a:rPr lang="fr-FR" sz="1400" b="1" i="1" u="none" strike="noStrike" baseline="0" dirty="0">
                <a:solidFill>
                  <a:srgbClr val="000000"/>
                </a:solidFill>
              </a:rPr>
              <a:t>risque encouru, à Mayotte, 	d’une interpellation suivie d’une mesure d’éloignement immédiatement exécutée</a:t>
            </a:r>
            <a:r>
              <a:rPr lang="fr-FR" sz="1400" b="0" i="0" u="none" strike="noStrike" baseline="0" dirty="0">
                <a:solidFill>
                  <a:srgbClr val="000000"/>
                </a:solidFill>
              </a:rPr>
              <a:t>. »</a:t>
            </a:r>
          </a:p>
        </p:txBody>
      </p:sp>
    </p:spTree>
    <p:extLst>
      <p:ext uri="{BB962C8B-B14F-4D97-AF65-F5344CB8AC3E}">
        <p14:creationId xmlns:p14="http://schemas.microsoft.com/office/powerpoint/2010/main" val="4183523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ACC8E00-D747-407C-ABA1-AE31AF737086}"/>
              </a:ext>
            </a:extLst>
          </p:cNvPr>
          <p:cNvSpPr>
            <a:spLocks noGrp="1"/>
          </p:cNvSpPr>
          <p:nvPr>
            <p:ph idx="1"/>
          </p:nvPr>
        </p:nvSpPr>
        <p:spPr>
          <a:xfrm>
            <a:off x="2589212" y="885825"/>
            <a:ext cx="8915400" cy="5353050"/>
          </a:xfrm>
        </p:spPr>
        <p:txBody>
          <a:bodyPr/>
          <a:lstStyle/>
          <a:p>
            <a:r>
              <a:rPr lang="fr-FR" b="1" dirty="0">
                <a:solidFill>
                  <a:srgbClr val="000000"/>
                </a:solidFill>
                <a:effectLst/>
              </a:rPr>
              <a:t>Liberté fondamentale : un administré a le droit d’être accompagné par un avocat dans toutes ses démarches</a:t>
            </a:r>
          </a:p>
          <a:p>
            <a:pPr marL="0" indent="0">
              <a:buNone/>
            </a:pPr>
            <a:r>
              <a:rPr lang="fr-FR" dirty="0">
                <a:solidFill>
                  <a:srgbClr val="000000"/>
                </a:solidFill>
              </a:rPr>
              <a:t>	</a:t>
            </a:r>
            <a:r>
              <a:rPr lang="fr-FR" dirty="0">
                <a:solidFill>
                  <a:srgbClr val="000000"/>
                </a:solidFill>
                <a:sym typeface="Wingdings" panose="05000000000000000000" pitchFamily="2" charset="2"/>
              </a:rPr>
              <a:t> (</a:t>
            </a:r>
            <a:r>
              <a:rPr lang="fr-FR" i="1" u="sng" dirty="0">
                <a:solidFill>
                  <a:srgbClr val="000000"/>
                </a:solidFill>
                <a:sym typeface="Wingdings" panose="05000000000000000000" pitchFamily="2" charset="2"/>
              </a:rPr>
              <a:t>TA Cergy n°2012496 du 10 décembre 2020</a:t>
            </a:r>
            <a:r>
              <a:rPr lang="fr-FR" dirty="0">
                <a:solidFill>
                  <a:srgbClr val="000000"/>
                </a:solidFill>
                <a:sym typeface="Wingdings" panose="05000000000000000000" pitchFamily="2" charset="2"/>
              </a:rPr>
              <a:t>)</a:t>
            </a:r>
          </a:p>
          <a:p>
            <a:pPr marL="0" indent="0">
              <a:buNone/>
            </a:pPr>
            <a:r>
              <a:rPr lang="fr-FR" dirty="0">
                <a:solidFill>
                  <a:srgbClr val="000000"/>
                </a:solidFill>
                <a:sym typeface="Wingdings" panose="05000000000000000000" pitchFamily="2" charset="2"/>
              </a:rPr>
              <a:t>	injonction à la préfecture de permettre aux avocats d’accompagner 	leurs clients 	dans leurs démarches auprès de la préfecture</a:t>
            </a:r>
          </a:p>
          <a:p>
            <a:pPr marL="0" indent="0">
              <a:buNone/>
            </a:pPr>
            <a:endParaRPr lang="fr-FR" b="0" i="0" dirty="0">
              <a:solidFill>
                <a:srgbClr val="000000"/>
              </a:solidFill>
              <a:effectLst/>
            </a:endParaRPr>
          </a:p>
          <a:p>
            <a:pPr marL="0" indent="0" algn="l">
              <a:buNone/>
            </a:pPr>
            <a:r>
              <a:rPr lang="fr-FR" sz="1400" b="0" i="0" dirty="0">
                <a:solidFill>
                  <a:srgbClr val="333333"/>
                </a:solidFill>
                <a:effectLst/>
              </a:rPr>
              <a:t>	Le juge des référés a donc estimé que l’interdiction faite à Mme A… d’accéder aux locaux 	de la sous-préfecture de Sarcelles avait porté </a:t>
            </a:r>
            <a:r>
              <a:rPr lang="fr-FR" sz="1400" b="1" i="0" dirty="0">
                <a:solidFill>
                  <a:srgbClr val="333333"/>
                </a:solidFill>
                <a:effectLst/>
              </a:rPr>
              <a:t>une atteinte grave et 	manifestement illégale au 	libre exercice de la profession d’avocat et au droit des 	administrés d’être accompagnés lors 	de leurs démarches.</a:t>
            </a:r>
            <a:r>
              <a:rPr lang="fr-FR" sz="1400" b="0" i="0" dirty="0">
                <a:solidFill>
                  <a:srgbClr val="333333"/>
                </a:solidFill>
                <a:effectLst/>
              </a:rPr>
              <a:t> Il a ainsi enjoint au 	préfet du Val-d’Oise de prendre toutes les mesures 	permettant aux avocats 	d’accompagner leurs clients dans leurs démarches, et notamment à 	Mme A…, en 	sa qualité d’avocate, de pouvoir accéder aux locaux de la sous-préfecture de 	Sarcelles dès ses prochains rendez-vous.</a:t>
            </a:r>
            <a:endParaRPr lang="fr-FR" sz="1400" dirty="0"/>
          </a:p>
        </p:txBody>
      </p:sp>
    </p:spTree>
    <p:extLst>
      <p:ext uri="{BB962C8B-B14F-4D97-AF65-F5344CB8AC3E}">
        <p14:creationId xmlns:p14="http://schemas.microsoft.com/office/powerpoint/2010/main" val="1367441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995D1C7-AB2F-4A39-A6BC-321CEBB5DF00}"/>
              </a:ext>
            </a:extLst>
          </p:cNvPr>
          <p:cNvSpPr>
            <a:spLocks noGrp="1"/>
          </p:cNvSpPr>
          <p:nvPr>
            <p:ph idx="1"/>
          </p:nvPr>
        </p:nvSpPr>
        <p:spPr>
          <a:xfrm>
            <a:off x="2589212" y="981512"/>
            <a:ext cx="8915400" cy="4929710"/>
          </a:xfrm>
        </p:spPr>
        <p:txBody>
          <a:bodyPr>
            <a:normAutofit fontScale="92500"/>
          </a:bodyPr>
          <a:lstStyle/>
          <a:p>
            <a:r>
              <a:rPr lang="fr-FR" b="1" dirty="0"/>
              <a:t>Refus d’enregistrement d’une demande de renouvellement pour défaut de passeport</a:t>
            </a:r>
          </a:p>
          <a:p>
            <a:pPr marL="0" indent="0">
              <a:buNone/>
            </a:pPr>
            <a:r>
              <a:rPr lang="fr-FR" b="1" dirty="0"/>
              <a:t>	</a:t>
            </a:r>
            <a:r>
              <a:rPr lang="fr-FR" b="1" dirty="0">
                <a:sym typeface="Wingdings" panose="05000000000000000000" pitchFamily="2" charset="2"/>
              </a:rPr>
              <a:t></a:t>
            </a:r>
            <a:r>
              <a:rPr lang="fr-FR" dirty="0">
                <a:sym typeface="Wingdings" panose="05000000000000000000" pitchFamily="2" charset="2"/>
              </a:rPr>
              <a:t> (</a:t>
            </a:r>
            <a:r>
              <a:rPr lang="fr-FR" i="1" u="sng" dirty="0">
                <a:sym typeface="Wingdings" panose="05000000000000000000" pitchFamily="2" charset="2"/>
              </a:rPr>
              <a:t>TA Grenoble, 18 décembre 2020 n°2007588)</a:t>
            </a:r>
            <a:endParaRPr lang="fr-FR" i="1" u="sng" dirty="0"/>
          </a:p>
          <a:p>
            <a:endParaRPr lang="fr-FR" dirty="0"/>
          </a:p>
          <a:p>
            <a:pPr marL="0" indent="0" algn="just">
              <a:lnSpc>
                <a:spcPct val="107000"/>
              </a:lnSpc>
              <a:spcAft>
                <a:spcPts val="800"/>
              </a:spcAft>
              <a:buNone/>
            </a:pPr>
            <a:r>
              <a:rPr lang="fr-FR" sz="1800" i="1" dirty="0">
                <a:effectLst/>
                <a:latin typeface="TimesNewRomanPSMT"/>
                <a:ea typeface="Calibri" panose="020F0502020204030204" pitchFamily="34" charset="0"/>
                <a:cs typeface="TimesNewRomanPSMT"/>
              </a:rPr>
              <a:t>	</a:t>
            </a:r>
            <a:r>
              <a:rPr lang="fr-FR" sz="1500" i="1" dirty="0">
                <a:effectLst/>
                <a:latin typeface="+mj-lt"/>
                <a:ea typeface="Calibri" panose="020F0502020204030204" pitchFamily="34" charset="0"/>
                <a:cs typeface="TimesNewRomanPSMT"/>
              </a:rPr>
              <a:t>4. La </a:t>
            </a:r>
            <a:r>
              <a:rPr lang="fr-FR" sz="1500" b="1" i="1" dirty="0">
                <a:effectLst/>
                <a:latin typeface="+mj-lt"/>
                <a:ea typeface="Calibri" panose="020F0502020204030204" pitchFamily="34" charset="0"/>
                <a:cs typeface="TimesNewRomanPSMT"/>
              </a:rPr>
              <a:t>condition d’urgence est remplie</a:t>
            </a:r>
            <a:r>
              <a:rPr lang="fr-FR" sz="1500" i="1" dirty="0">
                <a:effectLst/>
                <a:latin typeface="+mj-lt"/>
                <a:ea typeface="Calibri" panose="020F0502020204030204" pitchFamily="34" charset="0"/>
                <a:cs typeface="TimesNewRomanPSMT"/>
              </a:rPr>
              <a:t> en l’espèce, dès lors que Mme XXXX se trouve en 	situation irrégulière depuis le 6 novembre 2020 du fait du </a:t>
            </a:r>
            <a:r>
              <a:rPr lang="fr-FR" sz="1500" b="1" i="1" dirty="0">
                <a:effectLst/>
                <a:latin typeface="+mj-lt"/>
                <a:ea typeface="Calibri" panose="020F0502020204030204" pitchFamily="34" charset="0"/>
                <a:cs typeface="TimesNewRomanPSMT"/>
              </a:rPr>
              <a:t>refus d’enregistrer sa demande de 	renouvellement de titre de séjour et a donc perdu son emploi et ses droits sociaux</a:t>
            </a:r>
            <a:r>
              <a:rPr lang="fr-FR" sz="1500" i="1" dirty="0">
                <a:effectLst/>
                <a:latin typeface="+mj-lt"/>
                <a:ea typeface="Calibri" panose="020F0502020204030204" pitchFamily="34" charset="0"/>
                <a:cs typeface="TimesNewRomanPSMT"/>
              </a:rPr>
              <a:t>.</a:t>
            </a:r>
          </a:p>
          <a:p>
            <a:pPr marL="0" indent="0" algn="just">
              <a:lnSpc>
                <a:spcPct val="107000"/>
              </a:lnSpc>
              <a:spcAft>
                <a:spcPts val="800"/>
              </a:spcAft>
              <a:buNone/>
            </a:pPr>
            <a:r>
              <a:rPr lang="fr-FR" sz="1500" i="1" dirty="0">
                <a:effectLst/>
                <a:latin typeface="+mj-lt"/>
                <a:ea typeface="Calibri" panose="020F0502020204030204" pitchFamily="34" charset="0"/>
                <a:cs typeface="TimesNewRomanPSMT"/>
              </a:rPr>
              <a:t>	5. En outre, le refus d’enregistrer son dossier de demande de renouvellement de titre de séjour 	</a:t>
            </a:r>
            <a:r>
              <a:rPr lang="fr-FR" sz="1500" b="1" i="1" dirty="0">
                <a:effectLst/>
                <a:latin typeface="+mj-lt"/>
                <a:ea typeface="Calibri" panose="020F0502020204030204" pitchFamily="34" charset="0"/>
                <a:cs typeface="TimesNewRomanPSMT"/>
              </a:rPr>
              <a:t>porte une atteinte grave et manifestement illégale à son droit d’aller et venir et à son droit 	de mener une vie privée et familiale normale</a:t>
            </a:r>
            <a:r>
              <a:rPr lang="fr-FR" sz="1500" i="1" dirty="0">
                <a:effectLst/>
                <a:latin typeface="+mj-lt"/>
                <a:ea typeface="Calibri" panose="020F0502020204030204" pitchFamily="34" charset="0"/>
                <a:cs typeface="TimesNewRomanPSMT"/>
              </a:rPr>
              <a:t> dès lors qu’il ne pouvait être fondé sur la seule 	absence de passeport puisqu’il résulte de l’instruction que Mme Kadi, qui avait déjà bénéficié</a:t>
            </a:r>
            <a:r>
              <a:rPr lang="fr-FR" sz="1500" i="1" dirty="0">
                <a:latin typeface="+mj-lt"/>
                <a:ea typeface="Calibri" panose="020F0502020204030204" pitchFamily="34" charset="0"/>
                <a:cs typeface="Times New Roman" panose="02020603050405020304" pitchFamily="18" charset="0"/>
              </a:rPr>
              <a:t> 	</a:t>
            </a:r>
            <a:r>
              <a:rPr lang="fr-FR" sz="1500" i="1" dirty="0">
                <a:effectLst/>
                <a:latin typeface="+mj-lt"/>
                <a:ea typeface="Calibri" panose="020F0502020204030204" pitchFamily="34" charset="0"/>
                <a:cs typeface="TimesNewRomanPSMT"/>
              </a:rPr>
              <a:t>d’un titre de séjour, justifiait suffisamment de son identité par les pièces produites.</a:t>
            </a:r>
            <a:endParaRPr lang="fr-FR" sz="1500" i="1" dirty="0">
              <a:effectLst/>
              <a:latin typeface="+mj-lt"/>
              <a:ea typeface="Calibri" panose="020F0502020204030204" pitchFamily="34" charset="0"/>
              <a:cs typeface="Times New Roman" panose="02020603050405020304" pitchFamily="18" charset="0"/>
            </a:endParaRPr>
          </a:p>
          <a:p>
            <a:pPr lvl="1" indent="-342900" algn="just">
              <a:lnSpc>
                <a:spcPct val="107000"/>
              </a:lnSpc>
              <a:spcAft>
                <a:spcPts val="800"/>
              </a:spcAft>
              <a:buFont typeface="Wingdings" panose="05000000000000000000" pitchFamily="2" charset="2"/>
              <a:buChar char=""/>
            </a:pPr>
            <a:r>
              <a:rPr lang="fr-FR" sz="1500" i="1" dirty="0">
                <a:effectLst/>
                <a:latin typeface="+mj-lt"/>
                <a:ea typeface="Calibri" panose="020F0502020204030204" pitchFamily="34" charset="0"/>
                <a:cs typeface="TimesNewRomanPSMT"/>
              </a:rPr>
              <a:t>enjoindre au préfet de l’Isère de convoquer cette dernière en préfecture le 29 décembre 2020au plus tard et d’enregistrer sa demande de renouvellement de son titre de séjour au 12 octobre 2020, date de la première présentation de Mme XXX en préfecture, sous astreinte de 100 euros par jour de retard à compter du 30 décembre 2020.</a:t>
            </a:r>
          </a:p>
          <a:p>
            <a:endParaRPr lang="fr-FR" dirty="0"/>
          </a:p>
        </p:txBody>
      </p:sp>
    </p:spTree>
    <p:extLst>
      <p:ext uri="{BB962C8B-B14F-4D97-AF65-F5344CB8AC3E}">
        <p14:creationId xmlns:p14="http://schemas.microsoft.com/office/powerpoint/2010/main" val="3230394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D89E4-78D8-4640-9D5A-996092A15DC4}"/>
              </a:ext>
            </a:extLst>
          </p:cNvPr>
          <p:cNvSpPr>
            <a:spLocks noGrp="1"/>
          </p:cNvSpPr>
          <p:nvPr>
            <p:ph type="title"/>
          </p:nvPr>
        </p:nvSpPr>
        <p:spPr/>
        <p:txBody>
          <a:bodyPr/>
          <a:lstStyle/>
          <a:p>
            <a:r>
              <a:rPr lang="fr-FR" dirty="0"/>
              <a:t>Le référé mesures utiles </a:t>
            </a:r>
          </a:p>
        </p:txBody>
      </p:sp>
      <p:sp>
        <p:nvSpPr>
          <p:cNvPr id="3" name="Espace réservé du contenu 2">
            <a:extLst>
              <a:ext uri="{FF2B5EF4-FFF2-40B4-BE49-F238E27FC236}">
                <a16:creationId xmlns:a16="http://schemas.microsoft.com/office/drawing/2014/main" id="{7802F919-0921-457B-8A5E-58544A63B6B3}"/>
              </a:ext>
            </a:extLst>
          </p:cNvPr>
          <p:cNvSpPr>
            <a:spLocks noGrp="1"/>
          </p:cNvSpPr>
          <p:nvPr>
            <p:ph idx="1"/>
          </p:nvPr>
        </p:nvSpPr>
        <p:spPr/>
        <p:txBody>
          <a:bodyPr/>
          <a:lstStyle/>
          <a:p>
            <a:pPr algn="l"/>
            <a:r>
              <a:rPr lang="fr-FR" sz="1800" b="0" i="0" u="none" strike="noStrike" baseline="0" dirty="0">
                <a:latin typeface="+mj-lt"/>
              </a:rPr>
              <a:t>L. 521-3 du code de justice administrative </a:t>
            </a:r>
          </a:p>
          <a:p>
            <a:pPr algn="l"/>
            <a:endParaRPr lang="fr-FR" dirty="0">
              <a:latin typeface="+mj-lt"/>
            </a:endParaRPr>
          </a:p>
          <a:p>
            <a:pPr marL="0" indent="0" algn="l">
              <a:buNone/>
            </a:pPr>
            <a:r>
              <a:rPr lang="fr-FR" sz="1800" b="0" i="0" u="none" strike="noStrike" baseline="0" dirty="0">
                <a:latin typeface="+mj-lt"/>
              </a:rPr>
              <a:t>« En cas d'urgence et sur simple requête qui sera recevable même en l'absence de décision administrative préalable, le juge des référés peut ordonner toutes autres mesures utiles sans faire obstacle à l'exécution d'aucune décision administrative »</a:t>
            </a:r>
            <a:endParaRPr lang="fr-FR" dirty="0">
              <a:latin typeface="+mj-lt"/>
            </a:endParaRPr>
          </a:p>
        </p:txBody>
      </p:sp>
    </p:spTree>
    <p:extLst>
      <p:ext uri="{BB962C8B-B14F-4D97-AF65-F5344CB8AC3E}">
        <p14:creationId xmlns:p14="http://schemas.microsoft.com/office/powerpoint/2010/main" val="506346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A6A571-AF8E-45A5-B8B1-CAC3C5CE1C43}"/>
              </a:ext>
            </a:extLst>
          </p:cNvPr>
          <p:cNvSpPr>
            <a:spLocks noGrp="1"/>
          </p:cNvSpPr>
          <p:nvPr>
            <p:ph type="title"/>
          </p:nvPr>
        </p:nvSpPr>
        <p:spPr/>
        <p:txBody>
          <a:bodyPr>
            <a:normAutofit/>
          </a:bodyPr>
          <a:lstStyle/>
          <a:p>
            <a:r>
              <a:rPr lang="fr-FR" sz="2800" dirty="0"/>
              <a:t>Les conditions du référé mesures utiles</a:t>
            </a:r>
          </a:p>
        </p:txBody>
      </p:sp>
      <p:sp>
        <p:nvSpPr>
          <p:cNvPr id="3" name="Espace réservé du contenu 2">
            <a:extLst>
              <a:ext uri="{FF2B5EF4-FFF2-40B4-BE49-F238E27FC236}">
                <a16:creationId xmlns:a16="http://schemas.microsoft.com/office/drawing/2014/main" id="{EF47461D-3F47-4D9B-AF6C-30E2E0E18C14}"/>
              </a:ext>
            </a:extLst>
          </p:cNvPr>
          <p:cNvSpPr>
            <a:spLocks noGrp="1"/>
          </p:cNvSpPr>
          <p:nvPr>
            <p:ph idx="1"/>
          </p:nvPr>
        </p:nvSpPr>
        <p:spPr/>
        <p:txBody>
          <a:bodyPr/>
          <a:lstStyle/>
          <a:p>
            <a:r>
              <a:rPr lang="fr-FR" dirty="0"/>
              <a:t>L’urgence</a:t>
            </a:r>
          </a:p>
          <a:p>
            <a:pPr marL="0" indent="0">
              <a:buNone/>
            </a:pPr>
            <a:endParaRPr lang="fr-FR" dirty="0"/>
          </a:p>
          <a:p>
            <a:r>
              <a:rPr lang="fr-FR" dirty="0"/>
              <a:t>L’absence d’obstacle à une décision administrative</a:t>
            </a:r>
          </a:p>
          <a:p>
            <a:pPr marL="0" indent="0">
              <a:buNone/>
            </a:pPr>
            <a:endParaRPr lang="fr-FR" dirty="0"/>
          </a:p>
          <a:p>
            <a:r>
              <a:rPr lang="fr-FR" dirty="0"/>
              <a:t>L’utilité de la mesure </a:t>
            </a:r>
          </a:p>
        </p:txBody>
      </p:sp>
    </p:spTree>
    <p:extLst>
      <p:ext uri="{BB962C8B-B14F-4D97-AF65-F5344CB8AC3E}">
        <p14:creationId xmlns:p14="http://schemas.microsoft.com/office/powerpoint/2010/main" val="1410836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D03BB0-FD2E-47DC-8178-988E4DC05D80}"/>
              </a:ext>
            </a:extLst>
          </p:cNvPr>
          <p:cNvSpPr>
            <a:spLocks noGrp="1"/>
          </p:cNvSpPr>
          <p:nvPr>
            <p:ph type="title"/>
          </p:nvPr>
        </p:nvSpPr>
        <p:spPr>
          <a:xfrm>
            <a:off x="1843392" y="603790"/>
            <a:ext cx="9383408" cy="128089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ct val="90000"/>
              </a:lnSpc>
            </a:pPr>
            <a:r>
              <a:rPr lang="fr-FR" sz="2000" dirty="0">
                <a:solidFill>
                  <a:srgbClr val="FFFFFF"/>
                </a:solidFill>
              </a:rPr>
              <a:t>Rapport de Mme Stella DUPONT et Mr Jean-Noël BARROT , députés</a:t>
            </a:r>
            <a:br>
              <a:rPr lang="fr-FR" sz="2000" dirty="0">
                <a:solidFill>
                  <a:srgbClr val="FFFFFF"/>
                </a:solidFill>
              </a:rPr>
            </a:br>
            <a:r>
              <a:rPr lang="fr-FR" sz="2000" dirty="0">
                <a:solidFill>
                  <a:srgbClr val="FFFFFF"/>
                </a:solidFill>
              </a:rPr>
              <a:t>Sur les moyens consacrés par les préfectures à l’instruction des demandes de titres de séjour </a:t>
            </a:r>
            <a:br>
              <a:rPr lang="fr-FR" sz="2000" dirty="0">
                <a:solidFill>
                  <a:srgbClr val="FFFFFF"/>
                </a:solidFill>
              </a:rPr>
            </a:br>
            <a:r>
              <a:rPr lang="fr-FR" sz="2000" dirty="0">
                <a:solidFill>
                  <a:srgbClr val="FFFFFF"/>
                </a:solidFill>
              </a:rPr>
              <a:t>Assemblée nationale 26 mai 2021 </a:t>
            </a:r>
          </a:p>
        </p:txBody>
      </p:sp>
      <p:sp>
        <p:nvSpPr>
          <p:cNvPr id="3" name="Espace réservé du contenu 2">
            <a:extLst>
              <a:ext uri="{FF2B5EF4-FFF2-40B4-BE49-F238E27FC236}">
                <a16:creationId xmlns:a16="http://schemas.microsoft.com/office/drawing/2014/main" id="{DD1495E7-5503-4BA3-A635-00F143E74DA5}"/>
              </a:ext>
            </a:extLst>
          </p:cNvPr>
          <p:cNvSpPr>
            <a:spLocks noGrp="1"/>
          </p:cNvSpPr>
          <p:nvPr>
            <p:ph idx="1"/>
          </p:nvPr>
        </p:nvSpPr>
        <p:spPr>
          <a:xfrm>
            <a:off x="1843392" y="2623930"/>
            <a:ext cx="9383408" cy="3287292"/>
          </a:xfrm>
        </p:spPr>
        <p:txBody>
          <a:bodyPr>
            <a:normAutofit/>
          </a:bodyPr>
          <a:lstStyle/>
          <a:p>
            <a:r>
              <a:rPr lang="fr-FR" dirty="0"/>
              <a:t>Constats</a:t>
            </a:r>
          </a:p>
          <a:p>
            <a:r>
              <a:rPr lang="fr-FR" dirty="0"/>
              <a:t>Moyens mis en œuvre par l’administration</a:t>
            </a:r>
          </a:p>
          <a:p>
            <a:r>
              <a:rPr lang="fr-FR" dirty="0"/>
              <a:t>Simplification et encadrement de la dématérialisation </a:t>
            </a:r>
          </a:p>
          <a:p>
            <a:r>
              <a:rPr lang="fr-FR" dirty="0"/>
              <a:t>Tensions croissantes avant et après la crise sanitaire </a:t>
            </a:r>
          </a:p>
          <a:p>
            <a:r>
              <a:rPr lang="fr-FR" dirty="0"/>
              <a:t>Contentieux de masse devant les tribunaux administratifs </a:t>
            </a:r>
          </a:p>
          <a:p>
            <a:r>
              <a:rPr lang="fr-FR" dirty="0"/>
              <a:t>propositions</a:t>
            </a:r>
          </a:p>
          <a:p>
            <a:endParaRPr lang="fr-FR" dirty="0"/>
          </a:p>
        </p:txBody>
      </p:sp>
    </p:spTree>
    <p:extLst>
      <p:ext uri="{BB962C8B-B14F-4D97-AF65-F5344CB8AC3E}">
        <p14:creationId xmlns:p14="http://schemas.microsoft.com/office/powerpoint/2010/main" val="312479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F8DD21-F33C-4086-ABC0-3D52DA37865D}"/>
              </a:ext>
            </a:extLst>
          </p:cNvPr>
          <p:cNvSpPr>
            <a:spLocks noGrp="1"/>
          </p:cNvSpPr>
          <p:nvPr>
            <p:ph idx="1"/>
          </p:nvPr>
        </p:nvSpPr>
        <p:spPr>
          <a:xfrm>
            <a:off x="2589212" y="962025"/>
            <a:ext cx="8915400" cy="4949197"/>
          </a:xfrm>
        </p:spPr>
        <p:txBody>
          <a:bodyPr>
            <a:normAutofit/>
          </a:bodyPr>
          <a:lstStyle/>
          <a:p>
            <a:r>
              <a:rPr lang="fr-FR" dirty="0"/>
              <a:t>CE 10 juin 2020 n°435594</a:t>
            </a:r>
          </a:p>
          <a:p>
            <a:endParaRPr lang="fr-FR" dirty="0"/>
          </a:p>
          <a:p>
            <a:pPr marL="0" indent="0">
              <a:lnSpc>
                <a:spcPct val="107000"/>
              </a:lnSpc>
              <a:spcAft>
                <a:spcPts val="800"/>
              </a:spcAft>
              <a:buNone/>
            </a:pPr>
            <a:r>
              <a:rPr lang="fr-FR" sz="1500" i="1" dirty="0">
                <a:effectLst/>
                <a:ea typeface="Calibri" panose="020F0502020204030204" pitchFamily="34" charset="0"/>
                <a:cs typeface="ArialMT"/>
              </a:rPr>
              <a:t>« Eu égard aux conséquences qu'a sur la situation d'un étranger, notamment sur son droit à se maintenir en France et, dans certains cas, à y travailler, la détention du récépissé qui lui est en principe remis après l'enregistrement de sa demande et au droit qu'il a de voir sa situation examinée au regard des dispositions relatives au séjour des étrangers en France, </a:t>
            </a:r>
            <a:r>
              <a:rPr lang="fr-FR" sz="1500" b="1" i="1" dirty="0">
                <a:effectLst/>
                <a:ea typeface="Calibri" panose="020F0502020204030204" pitchFamily="34" charset="0"/>
                <a:cs typeface="ArialMT"/>
              </a:rPr>
              <a:t>il incombe à l'autorité administrative, après lui avoir fixé un rendez-vous, de le recevoir en préfecture et, si son dossier est complet, de procéder à l'enregistrement de sa demande, dans un </a:t>
            </a:r>
            <a:r>
              <a:rPr lang="fr-FR" sz="1500" b="1" i="1" u="sng" dirty="0">
                <a:effectLst/>
                <a:ea typeface="Calibri" panose="020F0502020204030204" pitchFamily="34" charset="0"/>
                <a:cs typeface="ArialMT"/>
              </a:rPr>
              <a:t>délai raisonnable</a:t>
            </a:r>
            <a:r>
              <a:rPr lang="fr-FR" sz="1500" i="1" u="sng" dirty="0">
                <a:effectLst/>
                <a:ea typeface="Calibri" panose="020F0502020204030204" pitchFamily="34" charset="0"/>
                <a:cs typeface="ArialMT"/>
              </a:rPr>
              <a:t>.</a:t>
            </a:r>
            <a:endParaRPr lang="fr-FR" sz="1500" i="1" u="sng"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1500" b="1" i="1" dirty="0">
                <a:effectLst/>
                <a:ea typeface="Calibri" panose="020F0502020204030204" pitchFamily="34" charset="0"/>
                <a:cs typeface="ArialMT"/>
              </a:rPr>
              <a:t>Lorsque le rendez-vous ne peut être obtenu qu'en se connectant au site internet de la préfecture</a:t>
            </a:r>
            <a:r>
              <a:rPr lang="fr-FR" sz="1500" i="1" dirty="0">
                <a:effectLst/>
                <a:ea typeface="Calibri" panose="020F0502020204030204" pitchFamily="34" charset="0"/>
                <a:cs typeface="ArialMT"/>
              </a:rPr>
              <a:t>, il résulte de ce qui a été dit que, </a:t>
            </a:r>
            <a:r>
              <a:rPr lang="fr-FR" sz="1500" b="1" i="1" dirty="0">
                <a:effectLst/>
                <a:ea typeface="Calibri" panose="020F0502020204030204" pitchFamily="34" charset="0"/>
                <a:cs typeface="ArialMT"/>
              </a:rPr>
              <a:t>si l'étranger établit qu'il n'a pu obtenir une date de rendez-vous, malgré plusieurs tentatives </a:t>
            </a:r>
            <a:r>
              <a:rPr lang="fr-FR" sz="1500" b="1" i="1" u="sng" dirty="0">
                <a:effectLst/>
                <a:ea typeface="Calibri" panose="020F0502020204030204" pitchFamily="34" charset="0"/>
                <a:cs typeface="ArialMT"/>
              </a:rPr>
              <a:t>n'ayant pas été effectuées la même semaine</a:t>
            </a:r>
            <a:r>
              <a:rPr lang="fr-FR" sz="1500" i="1" dirty="0">
                <a:effectLst/>
                <a:ea typeface="Calibri" panose="020F0502020204030204" pitchFamily="34" charset="0"/>
                <a:cs typeface="ArialMT"/>
              </a:rPr>
              <a:t>, il peut demander au juge des référés, saisi sur le fondement de l'article L 521-3 du code de justice administrative, d'enjoindre au préfet de lui communiquer, dans un délai qu'il fixe, une date de rendez-vous. </a:t>
            </a:r>
            <a:r>
              <a:rPr lang="fr-FR" sz="1500" b="1" i="1" dirty="0">
                <a:effectLst/>
                <a:ea typeface="Calibri" panose="020F0502020204030204" pitchFamily="34" charset="0"/>
                <a:cs typeface="ArialMT"/>
              </a:rPr>
              <a:t>Si la situation de l'étranger le justifie, le juge peut préciser le délai maximal dans lequel ce rendez-vous doit avoir lieu. Il fixe un délai bref en cas d'urgence particulière</a:t>
            </a:r>
            <a:r>
              <a:rPr lang="fr-FR" sz="1500" i="1" dirty="0">
                <a:effectLst/>
                <a:ea typeface="Calibri" panose="020F0502020204030204" pitchFamily="34" charset="0"/>
                <a:cs typeface="ArialMT"/>
              </a:rPr>
              <a:t>. »</a:t>
            </a:r>
            <a:endParaRPr lang="fr-FR" sz="1500" i="1" dirty="0">
              <a:effectLst/>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063702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F9C42-9141-4F1E-B435-FE7D5F95E89A}"/>
              </a:ext>
            </a:extLst>
          </p:cNvPr>
          <p:cNvSpPr>
            <a:spLocks noGrp="1"/>
          </p:cNvSpPr>
          <p:nvPr>
            <p:ph type="title"/>
          </p:nvPr>
        </p:nvSpPr>
        <p:spPr/>
        <p:txBody>
          <a:bodyPr>
            <a:normAutofit/>
          </a:bodyPr>
          <a:lstStyle/>
          <a:p>
            <a:r>
              <a:rPr lang="fr-FR" sz="2800" dirty="0"/>
              <a:t>Quels critères, quelles pièces? </a:t>
            </a:r>
          </a:p>
        </p:txBody>
      </p:sp>
      <p:sp>
        <p:nvSpPr>
          <p:cNvPr id="3" name="Espace réservé du contenu 2">
            <a:extLst>
              <a:ext uri="{FF2B5EF4-FFF2-40B4-BE49-F238E27FC236}">
                <a16:creationId xmlns:a16="http://schemas.microsoft.com/office/drawing/2014/main" id="{6311D2FC-F59A-4CD3-9E34-8F1700047431}"/>
              </a:ext>
            </a:extLst>
          </p:cNvPr>
          <p:cNvSpPr>
            <a:spLocks noGrp="1"/>
          </p:cNvSpPr>
          <p:nvPr>
            <p:ph idx="1"/>
          </p:nvPr>
        </p:nvSpPr>
        <p:spPr/>
        <p:txBody>
          <a:bodyPr>
            <a:normAutofit lnSpcReduction="10000"/>
          </a:bodyPr>
          <a:lstStyle/>
          <a:p>
            <a:r>
              <a:rPr lang="fr-FR" dirty="0"/>
              <a:t>Un exposé de la situation du requérant et pièces principales du dossier</a:t>
            </a:r>
          </a:p>
          <a:p>
            <a:pPr marL="0" indent="0">
              <a:buNone/>
            </a:pPr>
            <a:r>
              <a:rPr lang="fr-FR" dirty="0"/>
              <a:t>	</a:t>
            </a:r>
            <a:r>
              <a:rPr lang="fr-FR" sz="1500" dirty="0"/>
              <a:t>constat: la situation du requérant joue sur le délai pour l’injonction de rendez-vous</a:t>
            </a:r>
          </a:p>
          <a:p>
            <a:pPr marL="0" indent="0">
              <a:buNone/>
            </a:pPr>
            <a:r>
              <a:rPr lang="fr-FR" sz="1500" dirty="0"/>
              <a:t>	Ex en région parisienne: de 15 jours à deux mois</a:t>
            </a:r>
          </a:p>
          <a:p>
            <a:pPr marL="0" indent="0">
              <a:buNone/>
            </a:pPr>
            <a:r>
              <a:rPr lang="fr-FR" sz="1500" dirty="0"/>
              <a:t>	</a:t>
            </a:r>
          </a:p>
          <a:p>
            <a:r>
              <a:rPr lang="fr-FR" dirty="0"/>
              <a:t>Des copies d’écran </a:t>
            </a:r>
          </a:p>
          <a:p>
            <a:pPr marL="0" indent="0">
              <a:buNone/>
            </a:pPr>
            <a:r>
              <a:rPr lang="fr-FR" dirty="0"/>
              <a:t>	</a:t>
            </a:r>
            <a:r>
              <a:rPr lang="fr-FR" sz="1400" dirty="0"/>
              <a:t>Peu importe qu’elles soient anonymes : </a:t>
            </a:r>
            <a:r>
              <a:rPr lang="fr-FR" sz="1400" u="sng" dirty="0"/>
              <a:t>CE 21 avril 2021 n°448178</a:t>
            </a:r>
          </a:p>
          <a:p>
            <a:pPr marL="0" indent="0">
              <a:buNone/>
            </a:pPr>
            <a:r>
              <a:rPr lang="fr-FR" sz="1400" dirty="0"/>
              <a:t>	délai en région parisienne entre 15 jours et 2 mois en fonction des tribunaux </a:t>
            </a:r>
          </a:p>
          <a:p>
            <a:pPr marL="0" indent="0">
              <a:buNone/>
            </a:pPr>
            <a:endParaRPr lang="fr-FR" dirty="0"/>
          </a:p>
          <a:p>
            <a:r>
              <a:rPr lang="fr-FR" dirty="0"/>
              <a:t>Mail et courrier recommandé demandant un rendez-vous en préfecture </a:t>
            </a:r>
          </a:p>
          <a:p>
            <a:pPr marL="0" indent="0">
              <a:buNone/>
            </a:pPr>
            <a:r>
              <a:rPr lang="fr-FR" dirty="0"/>
              <a:t>	</a:t>
            </a:r>
          </a:p>
          <a:p>
            <a:endParaRPr lang="fr-FR" dirty="0"/>
          </a:p>
        </p:txBody>
      </p:sp>
    </p:spTree>
    <p:extLst>
      <p:ext uri="{BB962C8B-B14F-4D97-AF65-F5344CB8AC3E}">
        <p14:creationId xmlns:p14="http://schemas.microsoft.com/office/powerpoint/2010/main" val="1321080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9FDEEB-562B-456F-9079-5CD12D1FFC51}"/>
              </a:ext>
            </a:extLst>
          </p:cNvPr>
          <p:cNvSpPr>
            <a:spLocks noGrp="1"/>
          </p:cNvSpPr>
          <p:nvPr>
            <p:ph type="title"/>
          </p:nvPr>
        </p:nvSpPr>
        <p:spPr/>
        <p:txBody>
          <a:bodyPr/>
          <a:lstStyle/>
          <a:p>
            <a:r>
              <a:rPr lang="fr-FR" dirty="0"/>
              <a:t>Les actions collectives </a:t>
            </a:r>
          </a:p>
        </p:txBody>
      </p:sp>
      <p:pic>
        <p:nvPicPr>
          <p:cNvPr id="6" name="Espace réservé du contenu 5" descr="Une image contenant texte, ciel, arbre, extérieur&#10;&#10;Description générée automatiquement">
            <a:extLst>
              <a:ext uri="{FF2B5EF4-FFF2-40B4-BE49-F238E27FC236}">
                <a16:creationId xmlns:a16="http://schemas.microsoft.com/office/drawing/2014/main" id="{C8CCCC0C-F70A-4F93-84E1-DFC33E04348D}"/>
              </a:ext>
            </a:extLst>
          </p:cNvPr>
          <p:cNvPicPr>
            <a:picLocks noGrp="1" noChangeAspect="1"/>
          </p:cNvPicPr>
          <p:nvPr>
            <p:ph sz="half" idx="1"/>
          </p:nvPr>
        </p:nvPicPr>
        <p:blipFill>
          <a:blip r:embed="rId2"/>
          <a:stretch>
            <a:fillRect/>
          </a:stretch>
        </p:blipFill>
        <p:spPr>
          <a:xfrm>
            <a:off x="2589213" y="2405261"/>
            <a:ext cx="4313237" cy="3234927"/>
          </a:xfrm>
        </p:spPr>
      </p:pic>
      <p:pic>
        <p:nvPicPr>
          <p:cNvPr id="8" name="Espace réservé du contenu 7" descr="Une image contenant texte&#10;&#10;Description générée automatiquement">
            <a:extLst>
              <a:ext uri="{FF2B5EF4-FFF2-40B4-BE49-F238E27FC236}">
                <a16:creationId xmlns:a16="http://schemas.microsoft.com/office/drawing/2014/main" id="{0E702701-1473-42EA-8BA5-943B2C8C4776}"/>
              </a:ext>
            </a:extLst>
          </p:cNvPr>
          <p:cNvPicPr>
            <a:picLocks noGrp="1" noChangeAspect="1"/>
          </p:cNvPicPr>
          <p:nvPr>
            <p:ph sz="half" idx="2"/>
          </p:nvPr>
        </p:nvPicPr>
        <p:blipFill>
          <a:blip r:embed="rId3"/>
          <a:stretch>
            <a:fillRect/>
          </a:stretch>
        </p:blipFill>
        <p:spPr>
          <a:xfrm>
            <a:off x="7064391" y="2405261"/>
            <a:ext cx="4893784" cy="3234928"/>
          </a:xfrm>
        </p:spPr>
      </p:pic>
    </p:spTree>
    <p:extLst>
      <p:ext uri="{BB962C8B-B14F-4D97-AF65-F5344CB8AC3E}">
        <p14:creationId xmlns:p14="http://schemas.microsoft.com/office/powerpoint/2010/main" val="305665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ED15B0-B5F6-4266-8CE6-FE870A90AACC}"/>
              </a:ext>
            </a:extLst>
          </p:cNvPr>
          <p:cNvSpPr>
            <a:spLocks noGrp="1"/>
          </p:cNvSpPr>
          <p:nvPr>
            <p:ph type="title"/>
          </p:nvPr>
        </p:nvSpPr>
        <p:spPr>
          <a:xfrm>
            <a:off x="1921806" y="590554"/>
            <a:ext cx="8542397" cy="823690"/>
          </a:xfrm>
        </p:spPr>
        <p:txBody>
          <a:bodyPr>
            <a:normAutofit fontScale="90000"/>
          </a:bodyPr>
          <a:lstStyle/>
          <a:p>
            <a:r>
              <a:rPr lang="fr-FR" sz="3100" dirty="0"/>
              <a:t>Quelques chiffres (1/4): </a:t>
            </a:r>
            <a:br>
              <a:rPr lang="fr-FR" sz="3100" dirty="0"/>
            </a:br>
            <a:r>
              <a:rPr lang="fr-FR" sz="2200" dirty="0"/>
              <a:t>évolution 2018 -2019 contentieux accès préfecture </a:t>
            </a:r>
            <a:br>
              <a:rPr lang="fr-FR" dirty="0"/>
            </a:br>
            <a:endParaRPr lang="fr-FR" dirty="0"/>
          </a:p>
        </p:txBody>
      </p:sp>
      <p:pic>
        <p:nvPicPr>
          <p:cNvPr id="9" name="Espace réservé du contenu 8" descr="Une image contenant table&#10;&#10;Description générée automatiquement">
            <a:extLst>
              <a:ext uri="{FF2B5EF4-FFF2-40B4-BE49-F238E27FC236}">
                <a16:creationId xmlns:a16="http://schemas.microsoft.com/office/drawing/2014/main" id="{9DDEE04E-C4AF-4F6E-8270-24276A1C2F39}"/>
              </a:ext>
            </a:extLst>
          </p:cNvPr>
          <p:cNvPicPr>
            <a:picLocks noGrp="1" noChangeAspect="1"/>
          </p:cNvPicPr>
          <p:nvPr>
            <p:ph idx="1"/>
          </p:nvPr>
        </p:nvPicPr>
        <p:blipFill>
          <a:blip r:embed="rId2"/>
          <a:stretch>
            <a:fillRect/>
          </a:stretch>
        </p:blipFill>
        <p:spPr>
          <a:xfrm>
            <a:off x="1857792" y="1567184"/>
            <a:ext cx="9593211" cy="4758985"/>
          </a:xfrm>
        </p:spPr>
      </p:pic>
    </p:spTree>
    <p:extLst>
      <p:ext uri="{BB962C8B-B14F-4D97-AF65-F5344CB8AC3E}">
        <p14:creationId xmlns:p14="http://schemas.microsoft.com/office/powerpoint/2010/main" val="754483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B462F377-F952-4C49-ABE3-C1124394F958}"/>
              </a:ext>
            </a:extLst>
          </p:cNvPr>
          <p:cNvPicPr>
            <a:picLocks noChangeAspect="1"/>
          </p:cNvPicPr>
          <p:nvPr/>
        </p:nvPicPr>
        <p:blipFill>
          <a:blip r:embed="rId2"/>
          <a:stretch>
            <a:fillRect/>
          </a:stretch>
        </p:blipFill>
        <p:spPr>
          <a:xfrm>
            <a:off x="2282765" y="1567052"/>
            <a:ext cx="8915400" cy="4910718"/>
          </a:xfrm>
          <a:prstGeom prst="rect">
            <a:avLst/>
          </a:prstGeom>
        </p:spPr>
      </p:pic>
      <p:sp>
        <p:nvSpPr>
          <p:cNvPr id="2" name="Titre 1">
            <a:extLst>
              <a:ext uri="{FF2B5EF4-FFF2-40B4-BE49-F238E27FC236}">
                <a16:creationId xmlns:a16="http://schemas.microsoft.com/office/drawing/2014/main" id="{236D97E3-8662-433C-85B2-64FA6A9B5540}"/>
              </a:ext>
            </a:extLst>
          </p:cNvPr>
          <p:cNvSpPr>
            <a:spLocks noGrp="1"/>
          </p:cNvSpPr>
          <p:nvPr>
            <p:ph type="title"/>
          </p:nvPr>
        </p:nvSpPr>
        <p:spPr>
          <a:xfrm>
            <a:off x="1976319" y="624110"/>
            <a:ext cx="9528293" cy="1280890"/>
          </a:xfrm>
        </p:spPr>
        <p:txBody>
          <a:bodyPr>
            <a:normAutofit/>
          </a:bodyPr>
          <a:lstStyle/>
          <a:p>
            <a:r>
              <a:rPr lang="fr-FR" sz="2800" dirty="0"/>
              <a:t>Quelques chiffres (2/4): </a:t>
            </a:r>
            <a:br>
              <a:rPr lang="fr-FR" sz="2800" dirty="0"/>
            </a:br>
            <a:r>
              <a:rPr lang="fr-FR" sz="2000" dirty="0"/>
              <a:t>évolution 2019-2021 : contentieux accès préfecture</a:t>
            </a:r>
          </a:p>
        </p:txBody>
      </p:sp>
    </p:spTree>
    <p:extLst>
      <p:ext uri="{BB962C8B-B14F-4D97-AF65-F5344CB8AC3E}">
        <p14:creationId xmlns:p14="http://schemas.microsoft.com/office/powerpoint/2010/main" val="3639330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3A7E14-16D4-4983-9DFE-BE8B4D2DE1D3}"/>
              </a:ext>
            </a:extLst>
          </p:cNvPr>
          <p:cNvSpPr>
            <a:spLocks noGrp="1"/>
          </p:cNvSpPr>
          <p:nvPr>
            <p:ph type="title"/>
          </p:nvPr>
        </p:nvSpPr>
        <p:spPr>
          <a:xfrm>
            <a:off x="2014085" y="624110"/>
            <a:ext cx="8911687" cy="1280890"/>
          </a:xfrm>
        </p:spPr>
        <p:txBody>
          <a:bodyPr>
            <a:normAutofit/>
          </a:bodyPr>
          <a:lstStyle/>
          <a:p>
            <a:r>
              <a:rPr lang="fr-FR" sz="2800" dirty="0"/>
              <a:t>Quelques chiffres (3/4): </a:t>
            </a:r>
            <a:br>
              <a:rPr lang="fr-FR" sz="2800" dirty="0"/>
            </a:br>
            <a:r>
              <a:rPr lang="fr-FR" sz="2000" dirty="0"/>
              <a:t>Taux de succès des RMU au TA de Versailles</a:t>
            </a:r>
          </a:p>
        </p:txBody>
      </p:sp>
      <p:graphicFrame>
        <p:nvGraphicFramePr>
          <p:cNvPr id="13" name="Espace réservé du contenu 12">
            <a:extLst>
              <a:ext uri="{FF2B5EF4-FFF2-40B4-BE49-F238E27FC236}">
                <a16:creationId xmlns:a16="http://schemas.microsoft.com/office/drawing/2014/main" id="{3B7625F8-D2B9-4F9B-9FE4-D1ACE189C324}"/>
              </a:ext>
            </a:extLst>
          </p:cNvPr>
          <p:cNvGraphicFramePr>
            <a:graphicFrameLocks noGrp="1"/>
          </p:cNvGraphicFramePr>
          <p:nvPr>
            <p:ph idx="1"/>
            <p:extLst>
              <p:ext uri="{D42A27DB-BD31-4B8C-83A1-F6EECF244321}">
                <p14:modId xmlns:p14="http://schemas.microsoft.com/office/powerpoint/2010/main" val="407600696"/>
              </p:ext>
            </p:extLst>
          </p:nvPr>
        </p:nvGraphicFramePr>
        <p:xfrm>
          <a:off x="3629025" y="1905000"/>
          <a:ext cx="6618287" cy="2828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0026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AB45DF-934C-4AF4-B5D0-086C992AC4F6}"/>
              </a:ext>
            </a:extLst>
          </p:cNvPr>
          <p:cNvSpPr>
            <a:spLocks noGrp="1"/>
          </p:cNvSpPr>
          <p:nvPr>
            <p:ph type="title"/>
          </p:nvPr>
        </p:nvSpPr>
        <p:spPr>
          <a:xfrm>
            <a:off x="1988553" y="624110"/>
            <a:ext cx="8514099" cy="993676"/>
          </a:xfrm>
        </p:spPr>
        <p:txBody>
          <a:bodyPr>
            <a:normAutofit/>
          </a:bodyPr>
          <a:lstStyle/>
          <a:p>
            <a:r>
              <a:rPr lang="fr-FR" sz="2800" dirty="0"/>
              <a:t>Quelques chiffres (4/4): </a:t>
            </a:r>
            <a:br>
              <a:rPr lang="fr-FR" sz="3600" dirty="0"/>
            </a:br>
            <a:r>
              <a:rPr lang="fr-FR" sz="2000" dirty="0"/>
              <a:t>Coût financier </a:t>
            </a:r>
          </a:p>
        </p:txBody>
      </p:sp>
      <p:graphicFrame>
        <p:nvGraphicFramePr>
          <p:cNvPr id="4" name="Espace réservé du contenu 3">
            <a:extLst>
              <a:ext uri="{FF2B5EF4-FFF2-40B4-BE49-F238E27FC236}">
                <a16:creationId xmlns:a16="http://schemas.microsoft.com/office/drawing/2014/main" id="{18D353D2-4032-4DE3-9D26-578D6FCA832E}"/>
              </a:ext>
            </a:extLst>
          </p:cNvPr>
          <p:cNvGraphicFramePr>
            <a:graphicFrameLocks noGrp="1"/>
          </p:cNvGraphicFramePr>
          <p:nvPr>
            <p:ph idx="1"/>
            <p:extLst>
              <p:ext uri="{D42A27DB-BD31-4B8C-83A1-F6EECF244321}">
                <p14:modId xmlns:p14="http://schemas.microsoft.com/office/powerpoint/2010/main" val="319776091"/>
              </p:ext>
            </p:extLst>
          </p:nvPr>
        </p:nvGraphicFramePr>
        <p:xfrm>
          <a:off x="2194929" y="493661"/>
          <a:ext cx="891540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a:extLst>
              <a:ext uri="{FF2B5EF4-FFF2-40B4-BE49-F238E27FC236}">
                <a16:creationId xmlns:a16="http://schemas.microsoft.com/office/drawing/2014/main" id="{12D65F3C-81B5-451B-825A-F5F6CFC0AC35}"/>
              </a:ext>
            </a:extLst>
          </p:cNvPr>
          <p:cNvGraphicFramePr/>
          <p:nvPr>
            <p:extLst>
              <p:ext uri="{D42A27DB-BD31-4B8C-83A1-F6EECF244321}">
                <p14:modId xmlns:p14="http://schemas.microsoft.com/office/powerpoint/2010/main" val="1360725240"/>
              </p:ext>
            </p:extLst>
          </p:nvPr>
        </p:nvGraphicFramePr>
        <p:xfrm>
          <a:off x="3615654" y="3506597"/>
          <a:ext cx="5259898" cy="20301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6911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9913CE-4965-413A-A36A-7C798634410D}"/>
              </a:ext>
            </a:extLst>
          </p:cNvPr>
          <p:cNvSpPr>
            <a:spLocks noGrp="1"/>
          </p:cNvSpPr>
          <p:nvPr>
            <p:ph type="title"/>
          </p:nvPr>
        </p:nvSpPr>
        <p:spPr>
          <a:xfrm>
            <a:off x="2592925" y="624110"/>
            <a:ext cx="8911687" cy="728440"/>
          </a:xfrm>
        </p:spPr>
        <p:txBody>
          <a:bodyPr>
            <a:normAutofit/>
          </a:bodyPr>
          <a:lstStyle/>
          <a:p>
            <a:r>
              <a:rPr lang="fr-FR" sz="2800" dirty="0"/>
              <a:t>Constats </a:t>
            </a:r>
          </a:p>
        </p:txBody>
      </p:sp>
      <p:sp>
        <p:nvSpPr>
          <p:cNvPr id="3" name="Espace réservé du contenu 2">
            <a:extLst>
              <a:ext uri="{FF2B5EF4-FFF2-40B4-BE49-F238E27FC236}">
                <a16:creationId xmlns:a16="http://schemas.microsoft.com/office/drawing/2014/main" id="{B7280FE9-5EBB-4C17-8829-5D201F0C494A}"/>
              </a:ext>
            </a:extLst>
          </p:cNvPr>
          <p:cNvSpPr>
            <a:spLocks noGrp="1"/>
          </p:cNvSpPr>
          <p:nvPr>
            <p:ph idx="1"/>
          </p:nvPr>
        </p:nvSpPr>
        <p:spPr>
          <a:xfrm>
            <a:off x="2589212" y="1171575"/>
            <a:ext cx="8915400" cy="5610225"/>
          </a:xfrm>
        </p:spPr>
        <p:txBody>
          <a:bodyPr>
            <a:normAutofit/>
          </a:bodyPr>
          <a:lstStyle/>
          <a:p>
            <a:pPr algn="just">
              <a:spcBef>
                <a:spcPts val="0"/>
              </a:spcBef>
            </a:pPr>
            <a:r>
              <a:rPr lang="fr-FR" b="1" u="sng" dirty="0"/>
              <a:t>Cour des comptes</a:t>
            </a:r>
            <a:r>
              <a:rPr lang="fr-FR" dirty="0"/>
              <a:t>, mai 2020 « l’entrée, le séjour et le premier accueil des personnes étrangères »</a:t>
            </a:r>
          </a:p>
          <a:p>
            <a:pPr marL="0" indent="0" algn="just">
              <a:spcBef>
                <a:spcPts val="0"/>
              </a:spcBef>
              <a:buNone/>
            </a:pPr>
            <a:r>
              <a:rPr lang="fr-FR" dirty="0"/>
              <a:t>	</a:t>
            </a:r>
            <a:r>
              <a:rPr lang="fr-FR" sz="1400" dirty="0"/>
              <a:t>« </a:t>
            </a:r>
            <a:r>
              <a:rPr lang="fr-FR" sz="1400" i="1" dirty="0"/>
              <a:t>plusieurs signes montrent que de nombreuses préfectures, y compris parmi les plus 	importantes, ne	parviennent plus à accueillir les personnes et à instruire les demandes liées à 	l’immigration dans des conditions satisfaisantes </a:t>
            </a:r>
            <a:r>
              <a:rPr lang="fr-FR" sz="1400" dirty="0"/>
              <a:t>»</a:t>
            </a:r>
          </a:p>
          <a:p>
            <a:pPr marL="0" indent="0" algn="just">
              <a:spcBef>
                <a:spcPts val="0"/>
              </a:spcBef>
              <a:buNone/>
            </a:pPr>
            <a:endParaRPr lang="fr-FR" sz="1400" dirty="0"/>
          </a:p>
          <a:p>
            <a:pPr marL="0" indent="0" algn="just">
              <a:spcBef>
                <a:spcPts val="0"/>
              </a:spcBef>
              <a:buNone/>
            </a:pPr>
            <a:endParaRPr lang="fr-FR" sz="1000" dirty="0"/>
          </a:p>
          <a:p>
            <a:pPr algn="just">
              <a:spcBef>
                <a:spcPts val="0"/>
              </a:spcBef>
            </a:pPr>
            <a:r>
              <a:rPr lang="fr-FR" b="1" u="sng" dirty="0"/>
              <a:t>Conseil d’Etat,</a:t>
            </a:r>
            <a:r>
              <a:rPr lang="fr-FR" b="1" dirty="0"/>
              <a:t> </a:t>
            </a:r>
            <a:r>
              <a:rPr lang="fr-FR" dirty="0"/>
              <a:t>septembre 2020 « 20 propositions pour simplifier le contentieux des étrangers dans l’intérêt de tous »</a:t>
            </a:r>
          </a:p>
          <a:p>
            <a:pPr marL="0" indent="0" algn="just">
              <a:spcBef>
                <a:spcPts val="0"/>
              </a:spcBef>
              <a:buNone/>
            </a:pPr>
            <a:r>
              <a:rPr lang="fr-FR" dirty="0"/>
              <a:t>	</a:t>
            </a:r>
            <a:r>
              <a:rPr lang="fr-FR" sz="1400" i="1" dirty="0">
                <a:latin typeface="+mj-lt"/>
              </a:rPr>
              <a:t>« une part non négligeable du contentieux des étrangers a aujourd’hui pour seul objet de 	résoudre 	des questions purement matérielles, telles que l’accès à l’administration par 	l’obtention d’un rendez-vous »</a:t>
            </a:r>
          </a:p>
          <a:p>
            <a:pPr marL="0" indent="0" algn="just">
              <a:spcBef>
                <a:spcPts val="0"/>
              </a:spcBef>
              <a:buNone/>
            </a:pPr>
            <a:r>
              <a:rPr lang="fr-FR" sz="1400" i="1" dirty="0">
                <a:latin typeface="+mj-lt"/>
              </a:rPr>
              <a:t>	« les dysfonctionnements administratifs ont des conséquences démultipliées sur le contentieux » </a:t>
            </a:r>
          </a:p>
          <a:p>
            <a:pPr marL="0" indent="0" algn="just">
              <a:spcBef>
                <a:spcPts val="0"/>
              </a:spcBef>
              <a:buNone/>
            </a:pPr>
            <a:endParaRPr lang="fr-FR" b="1" u="sng" dirty="0"/>
          </a:p>
          <a:p>
            <a:pPr>
              <a:spcBef>
                <a:spcPts val="0"/>
              </a:spcBef>
            </a:pPr>
            <a:r>
              <a:rPr lang="fr-FR" b="1" u="sng" dirty="0"/>
              <a:t> Défenseure des droits,</a:t>
            </a:r>
            <a:r>
              <a:rPr lang="fr-FR" b="1" dirty="0"/>
              <a:t> </a:t>
            </a:r>
            <a:r>
              <a:rPr lang="fr-FR" dirty="0"/>
              <a:t>décision n°2020-142 du 10 juillet 2020</a:t>
            </a:r>
          </a:p>
          <a:p>
            <a:pPr marL="0" indent="0" algn="just">
              <a:spcBef>
                <a:spcPts val="0"/>
              </a:spcBef>
              <a:buNone/>
            </a:pPr>
            <a:r>
              <a:rPr lang="fr-FR" sz="1800" b="0" i="1" u="none" strike="noStrike" baseline="0" dirty="0">
                <a:latin typeface="TimesNewRomanPS-ItalicMT"/>
              </a:rPr>
              <a:t>	</a:t>
            </a:r>
            <a:r>
              <a:rPr lang="fr-FR" sz="1400" b="0" i="1" u="none" strike="noStrike" baseline="0" dirty="0">
                <a:latin typeface="+mj-lt"/>
              </a:rPr>
              <a:t>« Dans certains départements, en raison de la saturation des plannings mis en ligne, il arrive 	fréquemment que des personnes soient contraintes de se connecter chaque semaine pendant 	plusieurs mois avant d’obtenir un rendez-vous. Elles se voient ainsi exposées au risque d’être 		interpellées et éloignées du territoire à tout moment et peuvent en outre subir des ruptures de 	droits ou perdre leur emploi ».</a:t>
            </a:r>
            <a:endParaRPr lang="fr-FR" sz="1400" i="1" dirty="0">
              <a:latin typeface="+mj-lt"/>
            </a:endParaRPr>
          </a:p>
          <a:p>
            <a:pPr marL="0" indent="0">
              <a:buNone/>
            </a:pPr>
            <a:endParaRPr lang="fr-FR" dirty="0"/>
          </a:p>
        </p:txBody>
      </p:sp>
    </p:spTree>
    <p:extLst>
      <p:ext uri="{BB962C8B-B14F-4D97-AF65-F5344CB8AC3E}">
        <p14:creationId xmlns:p14="http://schemas.microsoft.com/office/powerpoint/2010/main" val="3116191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1CCB0918-5AB7-4B69-AD7D-2B27DA63FEB2}"/>
              </a:ext>
            </a:extLst>
          </p:cNvPr>
          <p:cNvPicPr>
            <a:picLocks noChangeAspect="1"/>
          </p:cNvPicPr>
          <p:nvPr/>
        </p:nvPicPr>
        <p:blipFill>
          <a:blip r:embed="rId2"/>
          <a:stretch>
            <a:fillRect/>
          </a:stretch>
        </p:blipFill>
        <p:spPr>
          <a:xfrm>
            <a:off x="643467" y="975360"/>
            <a:ext cx="10905066" cy="4907279"/>
          </a:xfrm>
          <a:prstGeom prst="rect">
            <a:avLst/>
          </a:prstGeom>
        </p:spPr>
      </p:pic>
    </p:spTree>
    <p:extLst>
      <p:ext uri="{BB962C8B-B14F-4D97-AF65-F5344CB8AC3E}">
        <p14:creationId xmlns:p14="http://schemas.microsoft.com/office/powerpoint/2010/main" val="1270344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81FCFE-46BB-4344-BA7A-EDF12CE04BD8}"/>
              </a:ext>
            </a:extLst>
          </p:cNvPr>
          <p:cNvSpPr>
            <a:spLocks noGrp="1"/>
          </p:cNvSpPr>
          <p:nvPr>
            <p:ph type="title"/>
          </p:nvPr>
        </p:nvSpPr>
        <p:spPr>
          <a:xfrm>
            <a:off x="1687669" y="624110"/>
            <a:ext cx="4484531" cy="1280890"/>
          </a:xfrm>
        </p:spPr>
        <p:txBody>
          <a:bodyPr>
            <a:normAutofit/>
          </a:bodyPr>
          <a:lstStyle/>
          <a:p>
            <a:pPr>
              <a:lnSpc>
                <a:spcPct val="90000"/>
              </a:lnSpc>
            </a:pPr>
            <a:r>
              <a:rPr lang="fr-FR" sz="2700" dirty="0"/>
              <a:t>Les moyens mis en œuvre par l’administration (1/2)</a:t>
            </a:r>
          </a:p>
        </p:txBody>
      </p:sp>
      <p:sp>
        <p:nvSpPr>
          <p:cNvPr id="28" name="Content Placeholder 27">
            <a:extLst>
              <a:ext uri="{FF2B5EF4-FFF2-40B4-BE49-F238E27FC236}">
                <a16:creationId xmlns:a16="http://schemas.microsoft.com/office/drawing/2014/main" id="{50CD0B34-4242-480B-9554-FE8E839F735B}"/>
              </a:ext>
            </a:extLst>
          </p:cNvPr>
          <p:cNvSpPr>
            <a:spLocks noGrp="1"/>
          </p:cNvSpPr>
          <p:nvPr>
            <p:ph idx="1"/>
          </p:nvPr>
        </p:nvSpPr>
        <p:spPr>
          <a:xfrm>
            <a:off x="1476462" y="3838575"/>
            <a:ext cx="4293066" cy="3019425"/>
          </a:xfrm>
        </p:spPr>
        <p:txBody>
          <a:bodyPr>
            <a:normAutofit/>
          </a:bodyPr>
          <a:lstStyle/>
          <a:p>
            <a:endParaRPr lang="en-US" sz="1600" dirty="0">
              <a:solidFill>
                <a:schemeClr val="tx1"/>
              </a:solidFill>
            </a:endParaRPr>
          </a:p>
          <a:p>
            <a:pPr marL="0" indent="0" algn="just">
              <a:buNone/>
            </a:pPr>
            <a:r>
              <a:rPr lang="en-US" sz="1600" dirty="0">
                <a:solidFill>
                  <a:schemeClr val="tx1"/>
                </a:solidFill>
              </a:rPr>
              <a:t>La </a:t>
            </a:r>
            <a:r>
              <a:rPr lang="fr-HT" sz="1600" dirty="0">
                <a:solidFill>
                  <a:schemeClr val="tx1"/>
                </a:solidFill>
              </a:rPr>
              <a:t>Cour</a:t>
            </a:r>
            <a:r>
              <a:rPr lang="en-US" sz="1600" dirty="0">
                <a:solidFill>
                  <a:schemeClr val="tx1"/>
                </a:solidFill>
              </a:rPr>
              <a:t> des </a:t>
            </a:r>
            <a:r>
              <a:rPr lang="fr-FR" sz="1600" dirty="0">
                <a:solidFill>
                  <a:schemeClr val="tx1"/>
                </a:solidFill>
              </a:rPr>
              <a:t>comptes</a:t>
            </a:r>
            <a:r>
              <a:rPr lang="en-US" sz="1600" dirty="0">
                <a:solidFill>
                  <a:schemeClr val="tx1"/>
                </a:solidFill>
              </a:rPr>
              <a:t> a </a:t>
            </a:r>
            <a:r>
              <a:rPr lang="fr-FR" sz="1600" dirty="0">
                <a:solidFill>
                  <a:schemeClr val="tx1"/>
                </a:solidFill>
              </a:rPr>
              <a:t>observé</a:t>
            </a:r>
            <a:r>
              <a:rPr lang="en-US" sz="1600" dirty="0">
                <a:solidFill>
                  <a:schemeClr val="tx1"/>
                </a:solidFill>
              </a:rPr>
              <a:t> </a:t>
            </a:r>
            <a:r>
              <a:rPr lang="fr-FR" sz="1600" dirty="0">
                <a:solidFill>
                  <a:schemeClr val="tx1"/>
                </a:solidFill>
              </a:rPr>
              <a:t>qu’en</a:t>
            </a:r>
            <a:r>
              <a:rPr lang="en-US" sz="1600" dirty="0">
                <a:solidFill>
                  <a:schemeClr val="tx1"/>
                </a:solidFill>
              </a:rPr>
              <a:t> réalité les </a:t>
            </a:r>
            <a:r>
              <a:rPr lang="en-US" sz="1600" dirty="0" err="1">
                <a:solidFill>
                  <a:schemeClr val="tx1"/>
                </a:solidFill>
              </a:rPr>
              <a:t>moyens</a:t>
            </a:r>
            <a:r>
              <a:rPr lang="en-US" sz="1600" dirty="0">
                <a:solidFill>
                  <a:schemeClr val="tx1"/>
                </a:solidFill>
              </a:rPr>
              <a:t> supplémentaires sont venus doter de nouveaux services issus de réformes (dublins/MNA), </a:t>
            </a:r>
            <a:r>
              <a:rPr lang="en-US" sz="1600" dirty="0" err="1">
                <a:solidFill>
                  <a:schemeClr val="tx1"/>
                </a:solidFill>
              </a:rPr>
              <a:t>ainsi</a:t>
            </a:r>
            <a:r>
              <a:rPr lang="en-US" sz="1600" dirty="0">
                <a:solidFill>
                  <a:schemeClr val="tx1"/>
                </a:solidFill>
              </a:rPr>
              <a:t> que </a:t>
            </a:r>
            <a:r>
              <a:rPr lang="en-US" sz="1600" dirty="0" err="1">
                <a:solidFill>
                  <a:schemeClr val="tx1"/>
                </a:solidFill>
              </a:rPr>
              <a:t>l’éloignement</a:t>
            </a:r>
            <a:r>
              <a:rPr lang="en-US" sz="1600" dirty="0">
                <a:solidFill>
                  <a:schemeClr val="tx1"/>
                </a:solidFill>
              </a:rPr>
              <a:t> et que peu d’efforts ont été </a:t>
            </a:r>
            <a:r>
              <a:rPr lang="fr-FR" sz="1600" dirty="0">
                <a:solidFill>
                  <a:schemeClr val="tx1"/>
                </a:solidFill>
              </a:rPr>
              <a:t>fournis</a:t>
            </a:r>
            <a:r>
              <a:rPr lang="en-US" sz="1600" dirty="0">
                <a:solidFill>
                  <a:schemeClr val="tx1"/>
                </a:solidFill>
              </a:rPr>
              <a:t> pour les services chargés du séjour  </a:t>
            </a:r>
          </a:p>
        </p:txBody>
      </p:sp>
      <p:pic>
        <p:nvPicPr>
          <p:cNvPr id="7" name="Image 6">
            <a:extLst>
              <a:ext uri="{FF2B5EF4-FFF2-40B4-BE49-F238E27FC236}">
                <a16:creationId xmlns:a16="http://schemas.microsoft.com/office/drawing/2014/main" id="{CBBEDEE5-0F9A-4507-B415-EFAFDF1CF37D}"/>
              </a:ext>
            </a:extLst>
          </p:cNvPr>
          <p:cNvPicPr>
            <a:picLocks noChangeAspect="1"/>
          </p:cNvPicPr>
          <p:nvPr/>
        </p:nvPicPr>
        <p:blipFill>
          <a:blip r:embed="rId2"/>
          <a:stretch>
            <a:fillRect/>
          </a:stretch>
        </p:blipFill>
        <p:spPr>
          <a:xfrm>
            <a:off x="6765386" y="645106"/>
            <a:ext cx="4104686" cy="2698831"/>
          </a:xfrm>
          <a:prstGeom prst="rect">
            <a:avLst/>
          </a:prstGeom>
        </p:spPr>
      </p:pic>
      <p:pic>
        <p:nvPicPr>
          <p:cNvPr id="5" name="Espace réservé du contenu 4" descr="Une image contenant table&#10;&#10;Description générée automatiquement">
            <a:extLst>
              <a:ext uri="{FF2B5EF4-FFF2-40B4-BE49-F238E27FC236}">
                <a16:creationId xmlns:a16="http://schemas.microsoft.com/office/drawing/2014/main" id="{9023CED7-2F1E-46B1-B6F3-BD81BD7C826B}"/>
              </a:ext>
            </a:extLst>
          </p:cNvPr>
          <p:cNvPicPr>
            <a:picLocks noChangeAspect="1"/>
          </p:cNvPicPr>
          <p:nvPr/>
        </p:nvPicPr>
        <p:blipFill>
          <a:blip r:embed="rId3"/>
          <a:stretch>
            <a:fillRect/>
          </a:stretch>
        </p:blipFill>
        <p:spPr>
          <a:xfrm>
            <a:off x="6654094" y="3508529"/>
            <a:ext cx="4315519" cy="2384324"/>
          </a:xfrm>
          <a:prstGeom prst="rect">
            <a:avLst/>
          </a:prstGeom>
        </p:spPr>
      </p:pic>
      <p:sp>
        <p:nvSpPr>
          <p:cNvPr id="9" name="ZoneTexte 8">
            <a:extLst>
              <a:ext uri="{FF2B5EF4-FFF2-40B4-BE49-F238E27FC236}">
                <a16:creationId xmlns:a16="http://schemas.microsoft.com/office/drawing/2014/main" id="{38FB173E-6622-45AB-9505-35634AC3B360}"/>
              </a:ext>
            </a:extLst>
          </p:cNvPr>
          <p:cNvSpPr txBox="1"/>
          <p:nvPr/>
        </p:nvSpPr>
        <p:spPr>
          <a:xfrm>
            <a:off x="1800225" y="2320612"/>
            <a:ext cx="252986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dirty="0"/>
              <a:t>Les moyens humains </a:t>
            </a:r>
          </a:p>
        </p:txBody>
      </p:sp>
      <p:cxnSp>
        <p:nvCxnSpPr>
          <p:cNvPr id="26" name="Connecteur droit avec flèche 25">
            <a:extLst>
              <a:ext uri="{FF2B5EF4-FFF2-40B4-BE49-F238E27FC236}">
                <a16:creationId xmlns:a16="http://schemas.microsoft.com/office/drawing/2014/main" id="{E26928C1-6B23-4671-9BBD-9C843C190F4A}"/>
              </a:ext>
            </a:extLst>
          </p:cNvPr>
          <p:cNvCxnSpPr/>
          <p:nvPr/>
        </p:nvCxnSpPr>
        <p:spPr>
          <a:xfrm>
            <a:off x="4552950" y="3133725"/>
            <a:ext cx="1619250" cy="146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C342629F-637D-4AEF-B8D5-2CEE9F14978B}"/>
              </a:ext>
            </a:extLst>
          </p:cNvPr>
          <p:cNvCxnSpPr/>
          <p:nvPr/>
        </p:nvCxnSpPr>
        <p:spPr>
          <a:xfrm>
            <a:off x="4796419" y="2505278"/>
            <a:ext cx="15567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603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0A147D-CAF1-4DA6-8943-9025E5C87BA4}"/>
              </a:ext>
            </a:extLst>
          </p:cNvPr>
          <p:cNvSpPr>
            <a:spLocks noGrp="1"/>
          </p:cNvSpPr>
          <p:nvPr>
            <p:ph type="title"/>
          </p:nvPr>
        </p:nvSpPr>
        <p:spPr/>
        <p:txBody>
          <a:bodyPr>
            <a:normAutofit/>
          </a:bodyPr>
          <a:lstStyle/>
          <a:p>
            <a:r>
              <a:rPr lang="fr-FR" sz="2700" dirty="0"/>
              <a:t>Les moyens mis en œuvre par l’administration (2/2)</a:t>
            </a:r>
          </a:p>
        </p:txBody>
      </p:sp>
      <p:sp>
        <p:nvSpPr>
          <p:cNvPr id="3" name="Espace réservé du contenu 2">
            <a:extLst>
              <a:ext uri="{FF2B5EF4-FFF2-40B4-BE49-F238E27FC236}">
                <a16:creationId xmlns:a16="http://schemas.microsoft.com/office/drawing/2014/main" id="{157773B8-FEF3-44F7-9547-DB5015833435}"/>
              </a:ext>
            </a:extLst>
          </p:cNvPr>
          <p:cNvSpPr>
            <a:spLocks noGrp="1"/>
          </p:cNvSpPr>
          <p:nvPr>
            <p:ph idx="1"/>
          </p:nvPr>
        </p:nvSpPr>
        <p:spPr/>
        <p:txBody>
          <a:bodyPr>
            <a:normAutofit fontScale="92500" lnSpcReduction="10000"/>
          </a:bodyPr>
          <a:lstStyle/>
          <a:p>
            <a:r>
              <a:rPr lang="fr-FR" b="1" dirty="0"/>
              <a:t>Les solutions électroniques de prise de rendez-vous</a:t>
            </a:r>
          </a:p>
          <a:p>
            <a:pPr marL="0" indent="0">
              <a:buNone/>
            </a:pPr>
            <a:r>
              <a:rPr lang="fr-FR" sz="1500" dirty="0"/>
              <a:t>	- sans alternative</a:t>
            </a:r>
          </a:p>
          <a:p>
            <a:pPr marL="0" indent="0">
              <a:buNone/>
            </a:pPr>
            <a:r>
              <a:rPr lang="fr-FR" sz="1500" dirty="0"/>
              <a:t>	- mis en place sans arrêté préfectoral </a:t>
            </a:r>
          </a:p>
          <a:p>
            <a:pPr marL="0" indent="0">
              <a:buNone/>
            </a:pPr>
            <a:endParaRPr lang="fr-FR" dirty="0"/>
          </a:p>
          <a:p>
            <a:r>
              <a:rPr lang="fr-FR" b="1" dirty="0"/>
              <a:t>Les outils numériques transitoires</a:t>
            </a:r>
          </a:p>
          <a:p>
            <a:pPr marL="0" indent="0">
              <a:buNone/>
            </a:pPr>
            <a:r>
              <a:rPr lang="fr-FR" dirty="0"/>
              <a:t>	</a:t>
            </a:r>
            <a:r>
              <a:rPr lang="fr-FR" sz="1500" dirty="0"/>
              <a:t>- pour les ressortissants britanniques</a:t>
            </a:r>
          </a:p>
          <a:p>
            <a:pPr marL="0" indent="0">
              <a:buNone/>
            </a:pPr>
            <a:r>
              <a:rPr lang="fr-FR" sz="1500" dirty="0"/>
              <a:t>	- www.démarches-simplifiees.fr</a:t>
            </a:r>
          </a:p>
          <a:p>
            <a:pPr marL="0" indent="0">
              <a:buNone/>
            </a:pPr>
            <a:r>
              <a:rPr lang="fr-FR" sz="1500" dirty="0"/>
              <a:t>	(renouvellement récépissé/duplicata documents/DCEM/ changement d’adresse)</a:t>
            </a:r>
          </a:p>
          <a:p>
            <a:pPr marL="0" indent="0">
              <a:buNone/>
            </a:pPr>
            <a:endParaRPr lang="fr-FR" sz="1500" dirty="0"/>
          </a:p>
          <a:p>
            <a:r>
              <a:rPr lang="fr-FR" b="1" dirty="0"/>
              <a:t>La plateforme ANEF </a:t>
            </a:r>
            <a:r>
              <a:rPr lang="fr-FR" dirty="0"/>
              <a:t>(Administration numérique des étrangers en France)</a:t>
            </a:r>
          </a:p>
          <a:p>
            <a:pPr marL="0" indent="0">
              <a:buNone/>
            </a:pPr>
            <a:r>
              <a:rPr lang="fr-FR" dirty="0"/>
              <a:t>	</a:t>
            </a:r>
            <a:r>
              <a:rPr lang="fr-FR" sz="1500" dirty="0"/>
              <a:t>Clé de voûte de la politique de modernisation numérique des services étrangers </a:t>
            </a:r>
          </a:p>
        </p:txBody>
      </p:sp>
      <p:sp>
        <p:nvSpPr>
          <p:cNvPr id="5" name="ZoneTexte 4">
            <a:extLst>
              <a:ext uri="{FF2B5EF4-FFF2-40B4-BE49-F238E27FC236}">
                <a16:creationId xmlns:a16="http://schemas.microsoft.com/office/drawing/2014/main" id="{256F0961-2446-412C-8D55-DAFD97BC948E}"/>
              </a:ext>
            </a:extLst>
          </p:cNvPr>
          <p:cNvSpPr txBox="1"/>
          <p:nvPr/>
        </p:nvSpPr>
        <p:spPr>
          <a:xfrm>
            <a:off x="2590801" y="1370171"/>
            <a:ext cx="350519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dirty="0"/>
              <a:t>Les moyens techniques</a:t>
            </a:r>
          </a:p>
        </p:txBody>
      </p:sp>
      <p:sp>
        <p:nvSpPr>
          <p:cNvPr id="4" name="ZoneTexte 3">
            <a:extLst>
              <a:ext uri="{FF2B5EF4-FFF2-40B4-BE49-F238E27FC236}">
                <a16:creationId xmlns:a16="http://schemas.microsoft.com/office/drawing/2014/main" id="{E58E4596-200A-413D-9894-32C8506CBD6A}"/>
              </a:ext>
            </a:extLst>
          </p:cNvPr>
          <p:cNvSpPr txBox="1"/>
          <p:nvPr/>
        </p:nvSpPr>
        <p:spPr>
          <a:xfrm>
            <a:off x="8648344" y="2687979"/>
            <a:ext cx="2616986" cy="116955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400" u="sng" dirty="0"/>
              <a:t>Objectifs:</a:t>
            </a:r>
          </a:p>
          <a:p>
            <a:r>
              <a:rPr lang="fr-FR" sz="1400" dirty="0"/>
              <a:t>1- simplifier le parcours des étrangers</a:t>
            </a:r>
          </a:p>
          <a:p>
            <a:r>
              <a:rPr lang="fr-FR" sz="1400" dirty="0"/>
              <a:t>2 - améliorer les conditions de travail des agents </a:t>
            </a:r>
          </a:p>
        </p:txBody>
      </p:sp>
    </p:spTree>
    <p:extLst>
      <p:ext uri="{BB962C8B-B14F-4D97-AF65-F5344CB8AC3E}">
        <p14:creationId xmlns:p14="http://schemas.microsoft.com/office/powerpoint/2010/main" val="309709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61530A85-A1CA-4040-B6DC-25F8A603B70A}"/>
              </a:ext>
            </a:extLst>
          </p:cNvPr>
          <p:cNvPicPr>
            <a:picLocks noChangeAspect="1"/>
          </p:cNvPicPr>
          <p:nvPr/>
        </p:nvPicPr>
        <p:blipFill>
          <a:blip r:embed="rId2"/>
          <a:stretch>
            <a:fillRect/>
          </a:stretch>
        </p:blipFill>
        <p:spPr>
          <a:xfrm>
            <a:off x="2281383" y="417720"/>
            <a:ext cx="8965737" cy="5715551"/>
          </a:xfrm>
          <a:prstGeom prst="rect">
            <a:avLst/>
          </a:prstGeom>
        </p:spPr>
      </p:pic>
    </p:spTree>
    <p:extLst>
      <p:ext uri="{BB962C8B-B14F-4D97-AF65-F5344CB8AC3E}">
        <p14:creationId xmlns:p14="http://schemas.microsoft.com/office/powerpoint/2010/main" val="31545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B17B43-73C6-4ABF-AF7C-B8710029418E}"/>
              </a:ext>
            </a:extLst>
          </p:cNvPr>
          <p:cNvSpPr>
            <a:spLocks noGrp="1"/>
          </p:cNvSpPr>
          <p:nvPr>
            <p:ph type="title"/>
          </p:nvPr>
        </p:nvSpPr>
        <p:spPr>
          <a:xfrm>
            <a:off x="2223083" y="624110"/>
            <a:ext cx="9281529" cy="1280890"/>
          </a:xfrm>
        </p:spPr>
        <p:txBody>
          <a:bodyPr>
            <a:normAutofit/>
          </a:bodyPr>
          <a:lstStyle/>
          <a:p>
            <a:r>
              <a:rPr lang="fr-FR" sz="2400" dirty="0"/>
              <a:t>Simplification et dématérialisation: nouveau cadre juridique </a:t>
            </a:r>
          </a:p>
        </p:txBody>
      </p:sp>
      <p:sp>
        <p:nvSpPr>
          <p:cNvPr id="3" name="Espace réservé du contenu 2">
            <a:extLst>
              <a:ext uri="{FF2B5EF4-FFF2-40B4-BE49-F238E27FC236}">
                <a16:creationId xmlns:a16="http://schemas.microsoft.com/office/drawing/2014/main" id="{DDE2C196-16D1-425C-B7E6-25387D58BC8A}"/>
              </a:ext>
            </a:extLst>
          </p:cNvPr>
          <p:cNvSpPr>
            <a:spLocks noGrp="1"/>
          </p:cNvSpPr>
          <p:nvPr>
            <p:ph idx="1"/>
          </p:nvPr>
        </p:nvSpPr>
        <p:spPr>
          <a:xfrm>
            <a:off x="2592925" y="1275127"/>
            <a:ext cx="8915400" cy="5134062"/>
          </a:xfrm>
        </p:spPr>
        <p:txBody>
          <a:bodyPr>
            <a:normAutofit fontScale="92500" lnSpcReduction="10000"/>
          </a:bodyPr>
          <a:lstStyle/>
          <a:p>
            <a:r>
              <a:rPr lang="fr-FR" b="1" dirty="0"/>
              <a:t>Simplification du droit au séjour </a:t>
            </a:r>
          </a:p>
          <a:p>
            <a:pPr marL="0" indent="0" algn="just">
              <a:buNone/>
            </a:pPr>
            <a:r>
              <a:rPr lang="fr-FR" sz="1400" dirty="0"/>
              <a:t>	- passeports talents: information n°INTV1936324J 17/12/19 pour des 	mesures en faveur de l’attractivité 	de la France, prévoit notamment que l’accès aux guichets ne doit jamais nécessité plus de deux 	semaines d’attente</a:t>
            </a:r>
          </a:p>
          <a:p>
            <a:pPr marL="0" indent="0">
              <a:buNone/>
            </a:pPr>
            <a:r>
              <a:rPr lang="fr-FR" sz="1400" dirty="0"/>
              <a:t>	- Durée de validité de certains documents de séjour </a:t>
            </a:r>
          </a:p>
          <a:p>
            <a:pPr marL="0" indent="0">
              <a:buNone/>
            </a:pPr>
            <a:r>
              <a:rPr lang="fr-FR" sz="1400" dirty="0"/>
              <a:t>	</a:t>
            </a:r>
            <a:r>
              <a:rPr lang="fr-FR" sz="1400" dirty="0">
                <a:sym typeface="Wingdings" panose="05000000000000000000" pitchFamily="2" charset="2"/>
              </a:rPr>
              <a:t> </a:t>
            </a:r>
            <a:r>
              <a:rPr lang="fr-FR" sz="1400" dirty="0"/>
              <a:t>Inaboutie et omissions </a:t>
            </a:r>
          </a:p>
          <a:p>
            <a:r>
              <a:rPr lang="fr-FR" b="1" dirty="0"/>
              <a:t>Encadrement de la dématérialisation</a:t>
            </a:r>
          </a:p>
          <a:p>
            <a:pPr marL="0" indent="0" algn="just">
              <a:buNone/>
            </a:pPr>
            <a:r>
              <a:rPr lang="fr-FR" sz="1500" dirty="0"/>
              <a:t>	- article 16 loi n°2020-734 du 17 juin 2020 : supprime toute référence aux récépissés dans la 	partie législative du CESEDA et introduit la notion de « document provisoire délivré à l’occasion 	d’une demande de titre de séjour »</a:t>
            </a:r>
          </a:p>
          <a:p>
            <a:pPr marL="0" indent="0" algn="just">
              <a:buNone/>
            </a:pPr>
            <a:r>
              <a:rPr lang="fr-FR" sz="1500" dirty="0"/>
              <a:t>	- Décret n°2021-313 du 24 mars 2021 relatif à la mise en place d’un téléservice (problème de 	l’attestation dématérialisée de dépôt en ligne qui ne justifie pas de la régularité du séjour)</a:t>
            </a:r>
            <a:endParaRPr lang="fr-FR" dirty="0"/>
          </a:p>
          <a:p>
            <a:pPr marL="0" indent="0">
              <a:buNone/>
            </a:pPr>
            <a:r>
              <a:rPr lang="fr-FR" b="1" dirty="0"/>
              <a:t>	qui clarifie un cadre juridique contesté </a:t>
            </a:r>
            <a:r>
              <a:rPr lang="fr-FR" dirty="0"/>
              <a:t>(Contentieux dématérialisation)</a:t>
            </a:r>
          </a:p>
          <a:p>
            <a:pPr marL="0" indent="0" algn="just">
              <a:buNone/>
            </a:pPr>
            <a:r>
              <a:rPr lang="fr-FR" sz="1500" dirty="0">
                <a:latin typeface="+mj-lt"/>
              </a:rPr>
              <a:t>	- Décision n°422526 du 17 novembre 2019 du CE </a:t>
            </a:r>
            <a:r>
              <a:rPr lang="fr-FR" sz="1500" b="0" i="0" u="none" strike="noStrike" baseline="0" dirty="0">
                <a:latin typeface="+mj-lt"/>
              </a:rPr>
              <a:t>rappelé que les dispositions du code des 	relations entre le public et l’administration (modifiées parle décret du 24 mars 2021) ne 	permettaient alors pas d’imposer « une obligation de saisine électronique » de 	l’administration 	en matière de titre de séjour </a:t>
            </a:r>
          </a:p>
          <a:p>
            <a:pPr marL="0" indent="0" algn="l">
              <a:buNone/>
            </a:pPr>
            <a:r>
              <a:rPr lang="fr-FR" sz="1500" dirty="0">
                <a:latin typeface="+mj-lt"/>
              </a:rPr>
              <a:t>	- Décision n°2001687 du 18 février 2021 du TA de Rouen </a:t>
            </a:r>
          </a:p>
          <a:p>
            <a:pPr marL="0" indent="0" algn="l">
              <a:buNone/>
            </a:pPr>
            <a:r>
              <a:rPr lang="fr-FR" sz="1500" dirty="0">
                <a:latin typeface="+mj-lt"/>
              </a:rPr>
              <a:t>	- Divers contentieux engagés contre la dématérialisation, </a:t>
            </a:r>
          </a:p>
        </p:txBody>
      </p:sp>
    </p:spTree>
    <p:extLst>
      <p:ext uri="{BB962C8B-B14F-4D97-AF65-F5344CB8AC3E}">
        <p14:creationId xmlns:p14="http://schemas.microsoft.com/office/powerpoint/2010/main" val="4252293"/>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723</TotalTime>
  <Words>3402</Words>
  <Application>Microsoft Office PowerPoint</Application>
  <PresentationFormat>Grand écran</PresentationFormat>
  <Paragraphs>252</Paragraphs>
  <Slides>36</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36</vt:i4>
      </vt:variant>
    </vt:vector>
  </HeadingPairs>
  <TitlesOfParts>
    <vt:vector size="45" baseType="lpstr">
      <vt:lpstr>Arial</vt:lpstr>
      <vt:lpstr>Calibri</vt:lpstr>
      <vt:lpstr>Century Gothic</vt:lpstr>
      <vt:lpstr>Times New Roman</vt:lpstr>
      <vt:lpstr>TimesNewRomanPS-ItalicMT</vt:lpstr>
      <vt:lpstr>TimesNewRomanPSMT</vt:lpstr>
      <vt:lpstr>Wingdings</vt:lpstr>
      <vt:lpstr>Wingdings 3</vt:lpstr>
      <vt:lpstr>Brin</vt:lpstr>
      <vt:lpstr>Maltraitance Institutionnelle   Colloque SAF Droit des étrangers - Lille 25 septembre 2021</vt:lpstr>
      <vt:lpstr>La fermeture invisible des voies de régularisation</vt:lpstr>
      <vt:lpstr>Rapport de Mme Stella DUPONT et Mr Jean-Noël BARROT , députés Sur les moyens consacrés par les préfectures à l’instruction des demandes de titres de séjour  Assemblée nationale 26 mai 2021 </vt:lpstr>
      <vt:lpstr>Constats </vt:lpstr>
      <vt:lpstr>Présentation PowerPoint</vt:lpstr>
      <vt:lpstr>Les moyens mis en œuvre par l’administration (1/2)</vt:lpstr>
      <vt:lpstr>Les moyens mis en œuvre par l’administration (2/2)</vt:lpstr>
      <vt:lpstr>Présentation PowerPoint</vt:lpstr>
      <vt:lpstr>Simplification et dématérialisation: nouveau cadre juridique </vt:lpstr>
      <vt:lpstr>Tensions croissantes (1/2)  </vt:lpstr>
      <vt:lpstr>Tensions croissantes (2)</vt:lpstr>
      <vt:lpstr>Présentation PowerPoint</vt:lpstr>
      <vt:lpstr>Présentation PowerPoint</vt:lpstr>
      <vt:lpstr>Présentation PowerPoint</vt:lpstr>
      <vt:lpstr>LE JUGE ADMINISTRATIF, “DOCTOLIB” DES PREFECTURES? </vt:lpstr>
      <vt:lpstr>Les référés administratifs: portes d’entrée des préfectures</vt:lpstr>
      <vt:lpstr>La condition de l’urgence</vt:lpstr>
      <vt:lpstr>Le référé suspension</vt:lpstr>
      <vt:lpstr>Les conditions du référé suspension</vt:lpstr>
      <vt:lpstr>Dans quels cas? </vt:lpstr>
      <vt:lpstr>Présentation PowerPoint</vt:lpstr>
      <vt:lpstr>Le référé liberté </vt:lpstr>
      <vt:lpstr>Atteinte grave et manifestement illégale à une liberté fondamentale</vt:lpstr>
      <vt:lpstr>Le référé liberté et l’accès au service public quelques exemples: </vt:lpstr>
      <vt:lpstr>Présentation PowerPoint</vt:lpstr>
      <vt:lpstr>Présentation PowerPoint</vt:lpstr>
      <vt:lpstr>Présentation PowerPoint</vt:lpstr>
      <vt:lpstr>Le référé mesures utiles </vt:lpstr>
      <vt:lpstr>Les conditions du référé mesures utiles</vt:lpstr>
      <vt:lpstr>Présentation PowerPoint</vt:lpstr>
      <vt:lpstr>Quels critères, quelles pièces? </vt:lpstr>
      <vt:lpstr>Les actions collectives </vt:lpstr>
      <vt:lpstr>Quelques chiffres (1/4):  évolution 2018 -2019 contentieux accès préfecture  </vt:lpstr>
      <vt:lpstr>Quelques chiffres (2/4):  évolution 2019-2021 : contentieux accès préfecture</vt:lpstr>
      <vt:lpstr>Quelques chiffres (3/4):  Taux de succès des RMU au TA de Versailles</vt:lpstr>
      <vt:lpstr>Quelques chiffres (4/4):  Coût financier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juge et l’accès au service public</dc:title>
  <dc:creator>Elena DE GUEROULT D'AUBLAY</dc:creator>
  <cp:lastModifiedBy>Elena DE GUEROULT D'AUBLAY</cp:lastModifiedBy>
  <cp:revision>81</cp:revision>
  <dcterms:created xsi:type="dcterms:W3CDTF">2021-09-16T19:32:12Z</dcterms:created>
  <dcterms:modified xsi:type="dcterms:W3CDTF">2021-09-25T08:05:00Z</dcterms:modified>
</cp:coreProperties>
</file>